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 Bold" charset="1" panose="020B0802020202020204"/>
      <p:regular r:id="rId15"/>
    </p:embeddedFont>
    <p:embeddedFont>
      <p:font typeface="Arial" charset="1" panose="020B0502020202020204"/>
      <p:regular r:id="rId16"/>
    </p:embeddedFont>
    <p:embeddedFont>
      <p:font typeface="JetBrains Mono" charset="1" panose="02010509020102050004"/>
      <p:regular r:id="rId17"/>
    </p:embeddedFont>
    <p:embeddedFont>
      <p:font typeface="Poppins Bold" charset="1" panose="00000800000000000000"/>
      <p:regular r:id="rId18"/>
    </p:embeddedFont>
    <p:embeddedFont>
      <p:font typeface="Lato Bold" charset="1" panose="020F0502020204030203"/>
      <p:regular r:id="rId19"/>
    </p:embeddedFont>
    <p:embeddedFont>
      <p:font typeface="Lato" charset="1" panose="020F0502020204030203"/>
      <p:regular r:id="rId20"/>
    </p:embeddedFont>
    <p:embeddedFont>
      <p:font typeface="Canva Sans" charset="1" panose="020B0503030501040103"/>
      <p:regular r:id="rId21"/>
    </p:embeddedFont>
    <p:embeddedFont>
      <p:font typeface="Archivo Black" charset="1" panose="020B0A03020202020B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40554" y="1297534"/>
            <a:ext cx="11404113" cy="11487660"/>
          </a:xfrm>
          <a:custGeom>
            <a:avLst/>
            <a:gdLst/>
            <a:ahLst/>
            <a:cxnLst/>
            <a:rect r="r" b="b" t="t" l="l"/>
            <a:pathLst>
              <a:path h="11487660" w="11404113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5032" y="6835593"/>
            <a:ext cx="3513125" cy="717442"/>
            <a:chOff x="0" y="0"/>
            <a:chExt cx="1990034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0034" cy="406400"/>
            </a:xfrm>
            <a:custGeom>
              <a:avLst/>
              <a:gdLst/>
              <a:ahLst/>
              <a:cxnLst/>
              <a:rect r="r" b="b" t="t" l="l"/>
              <a:pathLst>
                <a:path h="406400" w="1990034">
                  <a:moveTo>
                    <a:pt x="1786834" y="0"/>
                  </a:moveTo>
                  <a:cubicBezTo>
                    <a:pt x="1899058" y="0"/>
                    <a:pt x="1990034" y="90976"/>
                    <a:pt x="1990034" y="203200"/>
                  </a:cubicBezTo>
                  <a:cubicBezTo>
                    <a:pt x="1990034" y="315424"/>
                    <a:pt x="1899058" y="406400"/>
                    <a:pt x="17868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003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383774">
            <a:off x="7565571" y="197405"/>
            <a:ext cx="11226909" cy="14341591"/>
            <a:chOff x="0" y="0"/>
            <a:chExt cx="2956881" cy="37772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56881" cy="3777209"/>
            </a:xfrm>
            <a:custGeom>
              <a:avLst/>
              <a:gdLst/>
              <a:ahLst/>
              <a:cxnLst/>
              <a:rect r="r" b="b" t="t" l="l"/>
              <a:pathLst>
                <a:path h="3777209" w="2956881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1383774">
            <a:off x="6334677" y="-1137393"/>
            <a:ext cx="10773748" cy="14341591"/>
            <a:chOff x="0" y="0"/>
            <a:chExt cx="2837530" cy="37772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37530" cy="3777209"/>
            </a:xfrm>
            <a:custGeom>
              <a:avLst/>
              <a:gdLst/>
              <a:ahLst/>
              <a:cxnLst/>
              <a:rect r="r" b="b" t="t" l="l"/>
              <a:pathLst>
                <a:path h="3777209" w="2837530">
                  <a:moveTo>
                    <a:pt x="0" y="0"/>
                  </a:moveTo>
                  <a:lnTo>
                    <a:pt x="2837530" y="0"/>
                  </a:lnTo>
                  <a:lnTo>
                    <a:pt x="2837530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2837530" cy="374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355274" y="6033403"/>
            <a:ext cx="7919908" cy="3039265"/>
          </a:xfrm>
          <a:custGeom>
            <a:avLst/>
            <a:gdLst/>
            <a:ahLst/>
            <a:cxnLst/>
            <a:rect r="r" b="b" t="t" l="l"/>
            <a:pathLst>
              <a:path h="3039265" w="7919908">
                <a:moveTo>
                  <a:pt x="0" y="0"/>
                </a:moveTo>
                <a:lnTo>
                  <a:pt x="7919908" y="0"/>
                </a:lnTo>
                <a:lnTo>
                  <a:pt x="7919908" y="3039264"/>
                </a:lnTo>
                <a:lnTo>
                  <a:pt x="0" y="3039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26318" y="3005814"/>
            <a:ext cx="9028955" cy="3906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47"/>
              </a:lnSpc>
            </a:pPr>
            <a:r>
              <a:rPr lang="en-US" sz="15508" spc="-24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Snake</a:t>
            </a:r>
          </a:p>
          <a:p>
            <a:pPr algn="l">
              <a:lnSpc>
                <a:spcPts val="13647"/>
              </a:lnSpc>
            </a:pPr>
            <a:r>
              <a:rPr lang="en-US" sz="15508" spc="-24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   Game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19530" y="752984"/>
            <a:ext cx="613578" cy="688828"/>
          </a:xfrm>
          <a:custGeom>
            <a:avLst/>
            <a:gdLst/>
            <a:ahLst/>
            <a:cxnLst/>
            <a:rect r="r" b="b" t="t" l="l"/>
            <a:pathLst>
              <a:path h="688828" w="613578">
                <a:moveTo>
                  <a:pt x="0" y="0"/>
                </a:moveTo>
                <a:lnTo>
                  <a:pt x="613577" y="0"/>
                </a:lnTo>
                <a:lnTo>
                  <a:pt x="613577" y="688828"/>
                </a:lnTo>
                <a:lnTo>
                  <a:pt x="0" y="68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15" id="15"/>
          <p:cNvSpPr txBox="true"/>
          <p:nvPr/>
        </p:nvSpPr>
        <p:spPr>
          <a:xfrm rot="0">
            <a:off x="1795032" y="930452"/>
            <a:ext cx="3243578" cy="36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spc="-4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sonargoan University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10061" y="7026754"/>
            <a:ext cx="3659569" cy="36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6"/>
              </a:lnSpc>
            </a:pPr>
            <a:r>
              <a:rPr lang="en-US" sz="262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45422" y="5522474"/>
            <a:ext cx="6840406" cy="62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3"/>
              </a:lnSpc>
              <a:spcBef>
                <a:spcPct val="0"/>
              </a:spcBef>
            </a:pPr>
            <a:r>
              <a:rPr lang="en-US" sz="4376">
                <a:solidFill>
                  <a:srgbClr val="00F4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with AI Opponent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4770">
            <a:off x="-1666180" y="6478089"/>
            <a:ext cx="20251759" cy="18180272"/>
            <a:chOff x="0" y="0"/>
            <a:chExt cx="5333797" cy="4788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33797" cy="4788220"/>
            </a:xfrm>
            <a:custGeom>
              <a:avLst/>
              <a:gdLst/>
              <a:ahLst/>
              <a:cxnLst/>
              <a:rect r="r" b="b" t="t" l="l"/>
              <a:pathLst>
                <a:path h="4788220" w="5333797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86673" y="2148426"/>
            <a:ext cx="14342857" cy="6966623"/>
            <a:chOff x="0" y="0"/>
            <a:chExt cx="3777543" cy="18348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77543" cy="1834831"/>
            </a:xfrm>
            <a:custGeom>
              <a:avLst/>
              <a:gdLst/>
              <a:ahLst/>
              <a:cxnLst/>
              <a:rect r="r" b="b" t="t" l="l"/>
              <a:pathLst>
                <a:path h="1834831" w="3777543">
                  <a:moveTo>
                    <a:pt x="10796" y="0"/>
                  </a:moveTo>
                  <a:lnTo>
                    <a:pt x="3766747" y="0"/>
                  </a:lnTo>
                  <a:cubicBezTo>
                    <a:pt x="3772709" y="0"/>
                    <a:pt x="3777543" y="4833"/>
                    <a:pt x="3777543" y="10796"/>
                  </a:cubicBezTo>
                  <a:lnTo>
                    <a:pt x="3777543" y="1824035"/>
                  </a:lnTo>
                  <a:cubicBezTo>
                    <a:pt x="3777543" y="1829998"/>
                    <a:pt x="3772709" y="1834831"/>
                    <a:pt x="3766747" y="1834831"/>
                  </a:cubicBezTo>
                  <a:lnTo>
                    <a:pt x="10796" y="1834831"/>
                  </a:lnTo>
                  <a:cubicBezTo>
                    <a:pt x="4833" y="1834831"/>
                    <a:pt x="0" y="1829998"/>
                    <a:pt x="0" y="1824035"/>
                  </a:cubicBezTo>
                  <a:lnTo>
                    <a:pt x="0" y="10796"/>
                  </a:lnTo>
                  <a:cubicBezTo>
                    <a:pt x="0" y="4833"/>
                    <a:pt x="4833" y="0"/>
                    <a:pt x="10796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77543" cy="187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7808591"/>
            <a:ext cx="5505867" cy="3241685"/>
          </a:xfrm>
          <a:custGeom>
            <a:avLst/>
            <a:gdLst/>
            <a:ahLst/>
            <a:cxnLst/>
            <a:rect r="r" b="b" t="t" l="l"/>
            <a:pathLst>
              <a:path h="3241685" w="5505867">
                <a:moveTo>
                  <a:pt x="0" y="0"/>
                </a:moveTo>
                <a:lnTo>
                  <a:pt x="5505867" y="0"/>
                </a:lnTo>
                <a:lnTo>
                  <a:pt x="5505867" y="3241686"/>
                </a:lnTo>
                <a:lnTo>
                  <a:pt x="0" y="3241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t="0" r="0" b="-14318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72431" y="2739382"/>
            <a:ext cx="5290457" cy="6172200"/>
          </a:xfrm>
          <a:custGeom>
            <a:avLst/>
            <a:gdLst/>
            <a:ahLst/>
            <a:cxnLst/>
            <a:rect r="r" b="b" t="t" l="l"/>
            <a:pathLst>
              <a:path h="6172200" w="5290457">
                <a:moveTo>
                  <a:pt x="0" y="0"/>
                </a:moveTo>
                <a:lnTo>
                  <a:pt x="5290458" y="0"/>
                </a:lnTo>
                <a:lnTo>
                  <a:pt x="529045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48034" y="554576"/>
            <a:ext cx="7273915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27DDDF"/>
                </a:solidFill>
                <a:latin typeface="Poppins Bold"/>
                <a:ea typeface="Poppins Bold"/>
                <a:cs typeface="Poppins Bold"/>
                <a:sym typeface="Poppins Bold"/>
              </a:rPr>
              <a:t>OUR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5919" y="3417090"/>
            <a:ext cx="5509650" cy="89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531" spc="653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Jahangir Hussen</a:t>
            </a:r>
            <a:r>
              <a:rPr lang="en-US" sz="2531" spc="653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531" spc="653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 CSE2201025011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55551" y="2487303"/>
            <a:ext cx="450114" cy="31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b="true" sz="2531" spc="653">
                <a:solidFill>
                  <a:srgbClr val="27DDD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919" y="2373003"/>
            <a:ext cx="5509650" cy="86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2531" spc="65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Ayon Debnath    </a:t>
            </a:r>
          </a:p>
          <a:p>
            <a:pPr algn="l">
              <a:lnSpc>
                <a:spcPts val="3467"/>
              </a:lnSpc>
            </a:pPr>
            <a:r>
              <a:rPr lang="en-US" sz="2531" spc="65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CSE2201025009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55551" y="3640310"/>
            <a:ext cx="450114" cy="31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b="true" sz="2531" spc="653">
                <a:solidFill>
                  <a:srgbClr val="27DDDF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34651" y="4612323"/>
            <a:ext cx="5530919" cy="67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2531" spc="65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Md Shawon Ali</a:t>
            </a:r>
          </a:p>
          <a:p>
            <a:pPr algn="l">
              <a:lnSpc>
                <a:spcPts val="3543"/>
              </a:lnSpc>
            </a:pPr>
            <a:r>
              <a:rPr lang="en-US" sz="2531" spc="65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CSE2201025089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55551" y="4791165"/>
            <a:ext cx="450114" cy="31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b="true" sz="2531" spc="653">
                <a:solidFill>
                  <a:srgbClr val="27DDDF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55919" y="5633083"/>
            <a:ext cx="5509650" cy="82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sz="2531" spc="65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Jubayed Ahmed Efty </a:t>
            </a:r>
          </a:p>
          <a:p>
            <a:pPr algn="l">
              <a:lnSpc>
                <a:spcPts val="3341"/>
              </a:lnSpc>
            </a:pPr>
            <a:r>
              <a:rPr lang="en-US" sz="2531" spc="65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CSE2201025068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55551" y="5942020"/>
            <a:ext cx="450114" cy="31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b="true" sz="2531" spc="653">
                <a:solidFill>
                  <a:srgbClr val="27DDD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55919" y="6674795"/>
            <a:ext cx="5509650" cy="87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2531" spc="65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Nowrin Akter</a:t>
            </a:r>
          </a:p>
          <a:p>
            <a:pPr algn="l">
              <a:lnSpc>
                <a:spcPts val="3467"/>
              </a:lnSpc>
            </a:pPr>
            <a:r>
              <a:rPr lang="en-US" sz="2531" spc="65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CSE2201025054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55551" y="7092875"/>
            <a:ext cx="450114" cy="31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b="true" sz="2531" spc="653">
                <a:solidFill>
                  <a:srgbClr val="27DDDF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86223" y="486911"/>
            <a:ext cx="645746" cy="650477"/>
            <a:chOff x="0" y="0"/>
            <a:chExt cx="860995" cy="8673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0995" cy="867303"/>
            </a:xfrm>
            <a:custGeom>
              <a:avLst/>
              <a:gdLst/>
              <a:ahLst/>
              <a:cxnLst/>
              <a:rect r="r" b="b" t="t" l="l"/>
              <a:pathLst>
                <a:path h="867303" w="860995">
                  <a:moveTo>
                    <a:pt x="0" y="0"/>
                  </a:moveTo>
                  <a:lnTo>
                    <a:pt x="860995" y="0"/>
                  </a:lnTo>
                  <a:lnTo>
                    <a:pt x="860995" y="867303"/>
                  </a:lnTo>
                  <a:lnTo>
                    <a:pt x="0" y="86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306655" y="108078"/>
              <a:ext cx="247686" cy="59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664">
                  <a:solidFill>
                    <a:srgbClr val="20212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055919" y="7791765"/>
            <a:ext cx="5509650" cy="131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2531" spc="65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Mst. Kohily CSE2201025038</a:t>
            </a:r>
          </a:p>
          <a:p>
            <a:pPr algn="l">
              <a:lnSpc>
                <a:spcPts val="346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155551" y="8155604"/>
            <a:ext cx="450114" cy="31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b="true" sz="2531" spc="653">
                <a:solidFill>
                  <a:srgbClr val="27DDDF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011154">
            <a:off x="6750587" y="3209786"/>
            <a:ext cx="20650136" cy="13676750"/>
            <a:chOff x="0" y="0"/>
            <a:chExt cx="5438719" cy="3602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8719" cy="3602107"/>
            </a:xfrm>
            <a:custGeom>
              <a:avLst/>
              <a:gdLst/>
              <a:ahLst/>
              <a:cxnLst/>
              <a:rect r="r" b="b" t="t" l="l"/>
              <a:pathLst>
                <a:path h="3602107" w="5438719">
                  <a:moveTo>
                    <a:pt x="0" y="0"/>
                  </a:moveTo>
                  <a:lnTo>
                    <a:pt x="5438719" y="0"/>
                  </a:lnTo>
                  <a:lnTo>
                    <a:pt x="5438719" y="3602107"/>
                  </a:lnTo>
                  <a:lnTo>
                    <a:pt x="0" y="3602107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438719" cy="3583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93465"/>
            <a:ext cx="5784422" cy="6645580"/>
            <a:chOff x="0" y="0"/>
            <a:chExt cx="812800" cy="9338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33806"/>
            </a:xfrm>
            <a:custGeom>
              <a:avLst/>
              <a:gdLst/>
              <a:ahLst/>
              <a:cxnLst/>
              <a:rect r="r" b="b" t="t" l="l"/>
              <a:pathLst>
                <a:path h="933806" w="812800">
                  <a:moveTo>
                    <a:pt x="65582" y="0"/>
                  </a:moveTo>
                  <a:lnTo>
                    <a:pt x="747218" y="0"/>
                  </a:lnTo>
                  <a:cubicBezTo>
                    <a:pt x="783438" y="0"/>
                    <a:pt x="812800" y="29362"/>
                    <a:pt x="812800" y="65582"/>
                  </a:cubicBezTo>
                  <a:lnTo>
                    <a:pt x="812800" y="868224"/>
                  </a:lnTo>
                  <a:cubicBezTo>
                    <a:pt x="812800" y="885617"/>
                    <a:pt x="805890" y="902298"/>
                    <a:pt x="793591" y="914597"/>
                  </a:cubicBezTo>
                  <a:cubicBezTo>
                    <a:pt x="781292" y="926896"/>
                    <a:pt x="764611" y="933806"/>
                    <a:pt x="747218" y="933806"/>
                  </a:cubicBezTo>
                  <a:lnTo>
                    <a:pt x="65582" y="933806"/>
                  </a:lnTo>
                  <a:cubicBezTo>
                    <a:pt x="29362" y="933806"/>
                    <a:pt x="0" y="904444"/>
                    <a:pt x="0" y="868224"/>
                  </a:cubicBezTo>
                  <a:lnTo>
                    <a:pt x="0" y="65582"/>
                  </a:lnTo>
                  <a:cubicBezTo>
                    <a:pt x="0" y="29362"/>
                    <a:pt x="29362" y="0"/>
                    <a:pt x="65582" y="0"/>
                  </a:cubicBezTo>
                  <a:close/>
                </a:path>
              </a:pathLst>
            </a:custGeom>
            <a:blipFill>
              <a:blip r:embed="rId2"/>
              <a:stretch>
                <a:fillRect l="-9816" t="0" r="-3987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4846677"/>
            <a:ext cx="5784422" cy="3959411"/>
            <a:chOff x="0" y="0"/>
            <a:chExt cx="1523469" cy="10428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3469" cy="1042808"/>
            </a:xfrm>
            <a:custGeom>
              <a:avLst/>
              <a:gdLst/>
              <a:ahLst/>
              <a:cxnLst/>
              <a:rect r="r" b="b" t="t" l="l"/>
              <a:pathLst>
                <a:path h="1042808" w="1523469">
                  <a:moveTo>
                    <a:pt x="68259" y="0"/>
                  </a:moveTo>
                  <a:lnTo>
                    <a:pt x="1455210" y="0"/>
                  </a:lnTo>
                  <a:cubicBezTo>
                    <a:pt x="1473314" y="0"/>
                    <a:pt x="1490675" y="7192"/>
                    <a:pt x="1503476" y="19993"/>
                  </a:cubicBezTo>
                  <a:cubicBezTo>
                    <a:pt x="1516278" y="32794"/>
                    <a:pt x="1523469" y="50155"/>
                    <a:pt x="1523469" y="68259"/>
                  </a:cubicBezTo>
                  <a:lnTo>
                    <a:pt x="1523469" y="974549"/>
                  </a:lnTo>
                  <a:cubicBezTo>
                    <a:pt x="1523469" y="1012247"/>
                    <a:pt x="1492908" y="1042808"/>
                    <a:pt x="1455210" y="1042808"/>
                  </a:cubicBezTo>
                  <a:lnTo>
                    <a:pt x="68259" y="1042808"/>
                  </a:lnTo>
                  <a:cubicBezTo>
                    <a:pt x="50155" y="1042808"/>
                    <a:pt x="32794" y="1035616"/>
                    <a:pt x="19993" y="1022815"/>
                  </a:cubicBezTo>
                  <a:cubicBezTo>
                    <a:pt x="7192" y="1010014"/>
                    <a:pt x="0" y="992652"/>
                    <a:pt x="0" y="974549"/>
                  </a:cubicBezTo>
                  <a:lnTo>
                    <a:pt x="0" y="68259"/>
                  </a:lnTo>
                  <a:cubicBezTo>
                    <a:pt x="0" y="30561"/>
                    <a:pt x="30561" y="0"/>
                    <a:pt x="682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523469" cy="1023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99527" y="1418206"/>
            <a:ext cx="6287947" cy="712771"/>
            <a:chOff x="0" y="0"/>
            <a:chExt cx="1685901" cy="1911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85901" cy="191106"/>
            </a:xfrm>
            <a:custGeom>
              <a:avLst/>
              <a:gdLst/>
              <a:ahLst/>
              <a:cxnLst/>
              <a:rect r="r" b="b" t="t" l="l"/>
              <a:pathLst>
                <a:path h="191106" w="1685901">
                  <a:moveTo>
                    <a:pt x="25856" y="0"/>
                  </a:moveTo>
                  <a:lnTo>
                    <a:pt x="1660046" y="0"/>
                  </a:lnTo>
                  <a:cubicBezTo>
                    <a:pt x="1666903" y="0"/>
                    <a:pt x="1673479" y="2724"/>
                    <a:pt x="1678328" y="7573"/>
                  </a:cubicBezTo>
                  <a:cubicBezTo>
                    <a:pt x="1683177" y="12422"/>
                    <a:pt x="1685901" y="18998"/>
                    <a:pt x="1685901" y="25856"/>
                  </a:cubicBezTo>
                  <a:lnTo>
                    <a:pt x="1685901" y="165250"/>
                  </a:lnTo>
                  <a:cubicBezTo>
                    <a:pt x="1685901" y="179530"/>
                    <a:pt x="1674325" y="191106"/>
                    <a:pt x="1660046" y="191106"/>
                  </a:cubicBezTo>
                  <a:lnTo>
                    <a:pt x="25856" y="191106"/>
                  </a:lnTo>
                  <a:cubicBezTo>
                    <a:pt x="18998" y="191106"/>
                    <a:pt x="12422" y="188382"/>
                    <a:pt x="7573" y="183533"/>
                  </a:cubicBezTo>
                  <a:cubicBezTo>
                    <a:pt x="2724" y="178684"/>
                    <a:pt x="0" y="172107"/>
                    <a:pt x="0" y="165250"/>
                  </a:cubicBezTo>
                  <a:lnTo>
                    <a:pt x="0" y="25856"/>
                  </a:lnTo>
                  <a:cubicBezTo>
                    <a:pt x="0" y="18998"/>
                    <a:pt x="2724" y="12422"/>
                    <a:pt x="7573" y="7573"/>
                  </a:cubicBezTo>
                  <a:cubicBezTo>
                    <a:pt x="12422" y="2724"/>
                    <a:pt x="18998" y="0"/>
                    <a:pt x="25856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685901" cy="172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099527" y="1621292"/>
            <a:ext cx="6188905" cy="51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3666">
                <a:solidFill>
                  <a:srgbClr val="27DDDF"/>
                </a:solidFill>
                <a:latin typeface="Arial"/>
                <a:ea typeface="Arial"/>
                <a:cs typeface="Arial"/>
                <a:sym typeface="Arial"/>
              </a:rPr>
              <a:t>What is the Snake Game?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5402" y="7064966"/>
            <a:ext cx="3179874" cy="139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b="true" sz="5462" spc="-87">
                <a:solidFill>
                  <a:srgbClr val="27DDDF">
                    <a:alpha val="40000"/>
                  </a:srgbClr>
                </a:solidFill>
                <a:latin typeface="Arial Bold"/>
                <a:ea typeface="Arial Bold"/>
                <a:cs typeface="Arial Bold"/>
                <a:sym typeface="Arial Bold"/>
              </a:rPr>
              <a:t>snake game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86223" y="486911"/>
            <a:ext cx="645746" cy="650477"/>
            <a:chOff x="0" y="0"/>
            <a:chExt cx="860995" cy="8673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0995" cy="867303"/>
            </a:xfrm>
            <a:custGeom>
              <a:avLst/>
              <a:gdLst/>
              <a:ahLst/>
              <a:cxnLst/>
              <a:rect r="r" b="b" t="t" l="l"/>
              <a:pathLst>
                <a:path h="867303" w="860995">
                  <a:moveTo>
                    <a:pt x="0" y="0"/>
                  </a:moveTo>
                  <a:lnTo>
                    <a:pt x="860995" y="0"/>
                  </a:lnTo>
                  <a:lnTo>
                    <a:pt x="860995" y="867303"/>
                  </a:lnTo>
                  <a:lnTo>
                    <a:pt x="0" y="86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06655" y="108078"/>
              <a:ext cx="247686" cy="59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664">
                  <a:solidFill>
                    <a:srgbClr val="20212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86293" y="191550"/>
            <a:ext cx="5246370" cy="83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2"/>
              </a:lnSpc>
              <a:spcBef>
                <a:spcPct val="0"/>
              </a:spcBef>
            </a:pPr>
            <a:r>
              <a:rPr lang="en-US" sz="4916" spc="68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99527" y="2102403"/>
            <a:ext cx="7539456" cy="199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8"/>
              </a:lnSpc>
            </a:pPr>
          </a:p>
          <a:p>
            <a:pPr algn="l">
              <a:lnSpc>
                <a:spcPts val="3208"/>
              </a:lnSpc>
            </a:pPr>
            <a:r>
              <a:rPr lang="en-US" sz="248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classic arcade game where the player controls a snake that grows by eating food.</a:t>
            </a:r>
          </a:p>
          <a:p>
            <a:pPr algn="l">
              <a:lnSpc>
                <a:spcPts val="3208"/>
              </a:lnSpc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8099527" y="4095028"/>
            <a:ext cx="6287947" cy="712771"/>
            <a:chOff x="0" y="0"/>
            <a:chExt cx="1685901" cy="1911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85901" cy="191106"/>
            </a:xfrm>
            <a:custGeom>
              <a:avLst/>
              <a:gdLst/>
              <a:ahLst/>
              <a:cxnLst/>
              <a:rect r="r" b="b" t="t" l="l"/>
              <a:pathLst>
                <a:path h="191106" w="1685901">
                  <a:moveTo>
                    <a:pt x="25856" y="0"/>
                  </a:moveTo>
                  <a:lnTo>
                    <a:pt x="1660046" y="0"/>
                  </a:lnTo>
                  <a:cubicBezTo>
                    <a:pt x="1666903" y="0"/>
                    <a:pt x="1673479" y="2724"/>
                    <a:pt x="1678328" y="7573"/>
                  </a:cubicBezTo>
                  <a:cubicBezTo>
                    <a:pt x="1683177" y="12422"/>
                    <a:pt x="1685901" y="18998"/>
                    <a:pt x="1685901" y="25856"/>
                  </a:cubicBezTo>
                  <a:lnTo>
                    <a:pt x="1685901" y="165250"/>
                  </a:lnTo>
                  <a:cubicBezTo>
                    <a:pt x="1685901" y="179530"/>
                    <a:pt x="1674325" y="191106"/>
                    <a:pt x="1660046" y="191106"/>
                  </a:cubicBezTo>
                  <a:lnTo>
                    <a:pt x="25856" y="191106"/>
                  </a:lnTo>
                  <a:cubicBezTo>
                    <a:pt x="18998" y="191106"/>
                    <a:pt x="12422" y="188382"/>
                    <a:pt x="7573" y="183533"/>
                  </a:cubicBezTo>
                  <a:cubicBezTo>
                    <a:pt x="2724" y="178684"/>
                    <a:pt x="0" y="172107"/>
                    <a:pt x="0" y="165250"/>
                  </a:cubicBezTo>
                  <a:lnTo>
                    <a:pt x="0" y="25856"/>
                  </a:lnTo>
                  <a:cubicBezTo>
                    <a:pt x="0" y="18998"/>
                    <a:pt x="2724" y="12422"/>
                    <a:pt x="7573" y="7573"/>
                  </a:cubicBezTo>
                  <a:cubicBezTo>
                    <a:pt x="12422" y="2724"/>
                    <a:pt x="18998" y="0"/>
                    <a:pt x="25856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1685901" cy="172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099527" y="4298114"/>
            <a:ext cx="6188905" cy="51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3666">
                <a:solidFill>
                  <a:srgbClr val="27DDDF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99527" y="4618903"/>
            <a:ext cx="7539456" cy="199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8"/>
              </a:lnSpc>
            </a:pPr>
          </a:p>
          <a:p>
            <a:pPr algn="l">
              <a:lnSpc>
                <a:spcPts val="3208"/>
              </a:lnSpc>
            </a:pPr>
            <a:r>
              <a:rPr lang="en-US" sz="248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Compete against an AI-controlled snake to eat more food and survive the longest. The game ends when a snake crashes.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099527" y="6920858"/>
            <a:ext cx="6287947" cy="712771"/>
            <a:chOff x="0" y="0"/>
            <a:chExt cx="1685901" cy="1911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85901" cy="191106"/>
            </a:xfrm>
            <a:custGeom>
              <a:avLst/>
              <a:gdLst/>
              <a:ahLst/>
              <a:cxnLst/>
              <a:rect r="r" b="b" t="t" l="l"/>
              <a:pathLst>
                <a:path h="191106" w="1685901">
                  <a:moveTo>
                    <a:pt x="25856" y="0"/>
                  </a:moveTo>
                  <a:lnTo>
                    <a:pt x="1660046" y="0"/>
                  </a:lnTo>
                  <a:cubicBezTo>
                    <a:pt x="1666903" y="0"/>
                    <a:pt x="1673479" y="2724"/>
                    <a:pt x="1678328" y="7573"/>
                  </a:cubicBezTo>
                  <a:cubicBezTo>
                    <a:pt x="1683177" y="12422"/>
                    <a:pt x="1685901" y="18998"/>
                    <a:pt x="1685901" y="25856"/>
                  </a:cubicBezTo>
                  <a:lnTo>
                    <a:pt x="1685901" y="165250"/>
                  </a:lnTo>
                  <a:cubicBezTo>
                    <a:pt x="1685901" y="179530"/>
                    <a:pt x="1674325" y="191106"/>
                    <a:pt x="1660046" y="191106"/>
                  </a:cubicBezTo>
                  <a:lnTo>
                    <a:pt x="25856" y="191106"/>
                  </a:lnTo>
                  <a:cubicBezTo>
                    <a:pt x="18998" y="191106"/>
                    <a:pt x="12422" y="188382"/>
                    <a:pt x="7573" y="183533"/>
                  </a:cubicBezTo>
                  <a:cubicBezTo>
                    <a:pt x="2724" y="178684"/>
                    <a:pt x="0" y="172107"/>
                    <a:pt x="0" y="165250"/>
                  </a:cubicBezTo>
                  <a:lnTo>
                    <a:pt x="0" y="25856"/>
                  </a:lnTo>
                  <a:cubicBezTo>
                    <a:pt x="0" y="18998"/>
                    <a:pt x="2724" y="12422"/>
                    <a:pt x="7573" y="7573"/>
                  </a:cubicBezTo>
                  <a:cubicBezTo>
                    <a:pt x="12422" y="2724"/>
                    <a:pt x="18998" y="0"/>
                    <a:pt x="25856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9050"/>
              <a:ext cx="1685901" cy="172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099527" y="7123944"/>
            <a:ext cx="6188905" cy="51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3666">
                <a:solidFill>
                  <a:srgbClr val="27DDDF"/>
                </a:solidFill>
                <a:latin typeface="Arial"/>
                <a:ea typeface="Arial"/>
                <a:cs typeface="Arial"/>
                <a:sym typeface="Arial"/>
              </a:rPr>
              <a:t>Why AI?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99527" y="7429196"/>
            <a:ext cx="7539456" cy="239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8"/>
              </a:lnSpc>
            </a:pPr>
          </a:p>
          <a:p>
            <a:pPr algn="l">
              <a:lnSpc>
                <a:spcPts val="3208"/>
              </a:lnSpc>
            </a:pPr>
            <a:r>
              <a:rPr lang="en-US" sz="2487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AI adds competition, making the game more challenging and engaging. The player must race against the AI, creating a more dynamic and unpredictable experience.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29223" y="3497750"/>
            <a:ext cx="21649401" cy="7944765"/>
            <a:chOff x="0" y="0"/>
            <a:chExt cx="5701900" cy="2092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1900" cy="2092448"/>
            </a:xfrm>
            <a:custGeom>
              <a:avLst/>
              <a:gdLst/>
              <a:ahLst/>
              <a:cxnLst/>
              <a:rect r="r" b="b" t="t" l="l"/>
              <a:pathLst>
                <a:path h="2092448" w="5701900">
                  <a:moveTo>
                    <a:pt x="0" y="0"/>
                  </a:moveTo>
                  <a:lnTo>
                    <a:pt x="5701900" y="0"/>
                  </a:lnTo>
                  <a:lnTo>
                    <a:pt x="5701900" y="2092448"/>
                  </a:lnTo>
                  <a:lnTo>
                    <a:pt x="0" y="2092448"/>
                  </a:lnTo>
                  <a:close/>
                </a:path>
              </a:pathLst>
            </a:custGeom>
            <a:gradFill rotWithShape="true">
              <a:gsLst>
                <a:gs pos="0">
                  <a:srgbClr val="2D2E34">
                    <a:alpha val="0"/>
                  </a:srgbClr>
                </a:gs>
                <a:gs pos="100000">
                  <a:srgbClr val="2D2E3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701900" cy="207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11008" y="3122399"/>
            <a:ext cx="3609043" cy="4881095"/>
            <a:chOff x="0" y="0"/>
            <a:chExt cx="670780" cy="9072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60064" y="0"/>
                  </a:moveTo>
                  <a:lnTo>
                    <a:pt x="610716" y="0"/>
                  </a:lnTo>
                  <a:cubicBezTo>
                    <a:pt x="626646" y="0"/>
                    <a:pt x="641923" y="6328"/>
                    <a:pt x="653188" y="17592"/>
                  </a:cubicBezTo>
                  <a:cubicBezTo>
                    <a:pt x="664452" y="28857"/>
                    <a:pt x="670780" y="44134"/>
                    <a:pt x="670780" y="60064"/>
                  </a:cubicBezTo>
                  <a:lnTo>
                    <a:pt x="670780" y="847141"/>
                  </a:lnTo>
                  <a:cubicBezTo>
                    <a:pt x="670780" y="880313"/>
                    <a:pt x="643888" y="907205"/>
                    <a:pt x="610716" y="907205"/>
                  </a:cubicBezTo>
                  <a:lnTo>
                    <a:pt x="60064" y="907205"/>
                  </a:lnTo>
                  <a:cubicBezTo>
                    <a:pt x="44134" y="907205"/>
                    <a:pt x="28857" y="900877"/>
                    <a:pt x="17592" y="889612"/>
                  </a:cubicBezTo>
                  <a:cubicBezTo>
                    <a:pt x="6328" y="878348"/>
                    <a:pt x="0" y="863071"/>
                    <a:pt x="0" y="847141"/>
                  </a:cubicBezTo>
                  <a:lnTo>
                    <a:pt x="0" y="60064"/>
                  </a:lnTo>
                  <a:cubicBezTo>
                    <a:pt x="0" y="44134"/>
                    <a:pt x="6328" y="28857"/>
                    <a:pt x="17592" y="17592"/>
                  </a:cubicBezTo>
                  <a:cubicBezTo>
                    <a:pt x="28857" y="6328"/>
                    <a:pt x="44134" y="0"/>
                    <a:pt x="600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60067" y="3122399"/>
            <a:ext cx="3609043" cy="4881095"/>
            <a:chOff x="0" y="0"/>
            <a:chExt cx="670780" cy="907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60064" y="0"/>
                  </a:moveTo>
                  <a:lnTo>
                    <a:pt x="610716" y="0"/>
                  </a:lnTo>
                  <a:cubicBezTo>
                    <a:pt x="626646" y="0"/>
                    <a:pt x="641923" y="6328"/>
                    <a:pt x="653188" y="17592"/>
                  </a:cubicBezTo>
                  <a:cubicBezTo>
                    <a:pt x="664452" y="28857"/>
                    <a:pt x="670780" y="44134"/>
                    <a:pt x="670780" y="60064"/>
                  </a:cubicBezTo>
                  <a:lnTo>
                    <a:pt x="670780" y="847141"/>
                  </a:lnTo>
                  <a:cubicBezTo>
                    <a:pt x="670780" y="880313"/>
                    <a:pt x="643888" y="907205"/>
                    <a:pt x="610716" y="907205"/>
                  </a:cubicBezTo>
                  <a:lnTo>
                    <a:pt x="60064" y="907205"/>
                  </a:lnTo>
                  <a:cubicBezTo>
                    <a:pt x="44134" y="907205"/>
                    <a:pt x="28857" y="900877"/>
                    <a:pt x="17592" y="889612"/>
                  </a:cubicBezTo>
                  <a:cubicBezTo>
                    <a:pt x="6328" y="878348"/>
                    <a:pt x="0" y="863071"/>
                    <a:pt x="0" y="847141"/>
                  </a:cubicBezTo>
                  <a:lnTo>
                    <a:pt x="0" y="60064"/>
                  </a:lnTo>
                  <a:cubicBezTo>
                    <a:pt x="0" y="44134"/>
                    <a:pt x="6328" y="28857"/>
                    <a:pt x="17592" y="17592"/>
                  </a:cubicBezTo>
                  <a:cubicBezTo>
                    <a:pt x="28857" y="6328"/>
                    <a:pt x="44134" y="0"/>
                    <a:pt x="60064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05162" y="3122399"/>
            <a:ext cx="3609043" cy="4881095"/>
            <a:chOff x="0" y="0"/>
            <a:chExt cx="670780" cy="9072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60064" y="0"/>
                  </a:moveTo>
                  <a:lnTo>
                    <a:pt x="610716" y="0"/>
                  </a:lnTo>
                  <a:cubicBezTo>
                    <a:pt x="626646" y="0"/>
                    <a:pt x="641923" y="6328"/>
                    <a:pt x="653188" y="17592"/>
                  </a:cubicBezTo>
                  <a:cubicBezTo>
                    <a:pt x="664452" y="28857"/>
                    <a:pt x="670780" y="44134"/>
                    <a:pt x="670780" y="60064"/>
                  </a:cubicBezTo>
                  <a:lnTo>
                    <a:pt x="670780" y="847141"/>
                  </a:lnTo>
                  <a:cubicBezTo>
                    <a:pt x="670780" y="880313"/>
                    <a:pt x="643888" y="907205"/>
                    <a:pt x="610716" y="907205"/>
                  </a:cubicBezTo>
                  <a:lnTo>
                    <a:pt x="60064" y="907205"/>
                  </a:lnTo>
                  <a:cubicBezTo>
                    <a:pt x="44134" y="907205"/>
                    <a:pt x="28857" y="900877"/>
                    <a:pt x="17592" y="889612"/>
                  </a:cubicBezTo>
                  <a:cubicBezTo>
                    <a:pt x="6328" y="878348"/>
                    <a:pt x="0" y="863071"/>
                    <a:pt x="0" y="847141"/>
                  </a:cubicBezTo>
                  <a:lnTo>
                    <a:pt x="0" y="60064"/>
                  </a:lnTo>
                  <a:cubicBezTo>
                    <a:pt x="0" y="44134"/>
                    <a:pt x="6328" y="28857"/>
                    <a:pt x="17592" y="17592"/>
                  </a:cubicBezTo>
                  <a:cubicBezTo>
                    <a:pt x="28857" y="6328"/>
                    <a:pt x="44134" y="0"/>
                    <a:pt x="60064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50257" y="3122399"/>
            <a:ext cx="3609043" cy="4881095"/>
            <a:chOff x="0" y="0"/>
            <a:chExt cx="670780" cy="9072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70780" cy="907205"/>
            </a:xfrm>
            <a:custGeom>
              <a:avLst/>
              <a:gdLst/>
              <a:ahLst/>
              <a:cxnLst/>
              <a:rect r="r" b="b" t="t" l="l"/>
              <a:pathLst>
                <a:path h="907205" w="670780">
                  <a:moveTo>
                    <a:pt x="60064" y="0"/>
                  </a:moveTo>
                  <a:lnTo>
                    <a:pt x="610716" y="0"/>
                  </a:lnTo>
                  <a:cubicBezTo>
                    <a:pt x="626646" y="0"/>
                    <a:pt x="641923" y="6328"/>
                    <a:pt x="653188" y="17592"/>
                  </a:cubicBezTo>
                  <a:cubicBezTo>
                    <a:pt x="664452" y="28857"/>
                    <a:pt x="670780" y="44134"/>
                    <a:pt x="670780" y="60064"/>
                  </a:cubicBezTo>
                  <a:lnTo>
                    <a:pt x="670780" y="847141"/>
                  </a:lnTo>
                  <a:cubicBezTo>
                    <a:pt x="670780" y="880313"/>
                    <a:pt x="643888" y="907205"/>
                    <a:pt x="610716" y="907205"/>
                  </a:cubicBezTo>
                  <a:lnTo>
                    <a:pt x="60064" y="907205"/>
                  </a:lnTo>
                  <a:cubicBezTo>
                    <a:pt x="44134" y="907205"/>
                    <a:pt x="28857" y="900877"/>
                    <a:pt x="17592" y="889612"/>
                  </a:cubicBezTo>
                  <a:cubicBezTo>
                    <a:pt x="6328" y="878348"/>
                    <a:pt x="0" y="863071"/>
                    <a:pt x="0" y="847141"/>
                  </a:cubicBezTo>
                  <a:lnTo>
                    <a:pt x="0" y="60064"/>
                  </a:lnTo>
                  <a:cubicBezTo>
                    <a:pt x="0" y="44134"/>
                    <a:pt x="6328" y="28857"/>
                    <a:pt x="17592" y="17592"/>
                  </a:cubicBezTo>
                  <a:cubicBezTo>
                    <a:pt x="28857" y="6328"/>
                    <a:pt x="44134" y="0"/>
                    <a:pt x="60064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670780" cy="888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22198" y="7042410"/>
            <a:ext cx="598558" cy="59855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70679" y="7042410"/>
            <a:ext cx="598558" cy="59855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165536" y="7042410"/>
            <a:ext cx="598558" cy="59855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5400000">
            <a:off x="8296361" y="7260716"/>
            <a:ext cx="302960" cy="161946"/>
          </a:xfrm>
          <a:custGeom>
            <a:avLst/>
            <a:gdLst/>
            <a:ahLst/>
            <a:cxnLst/>
            <a:rect r="r" b="b" t="t" l="l"/>
            <a:pathLst>
              <a:path h="161946" w="302960">
                <a:moveTo>
                  <a:pt x="0" y="0"/>
                </a:moveTo>
                <a:lnTo>
                  <a:pt x="302960" y="0"/>
                </a:lnTo>
                <a:lnTo>
                  <a:pt x="302960" y="161946"/>
                </a:lnTo>
                <a:lnTo>
                  <a:pt x="0" y="16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5400000">
            <a:off x="4244842" y="7260716"/>
            <a:ext cx="302960" cy="161946"/>
          </a:xfrm>
          <a:custGeom>
            <a:avLst/>
            <a:gdLst/>
            <a:ahLst/>
            <a:cxnLst/>
            <a:rect r="r" b="b" t="t" l="l"/>
            <a:pathLst>
              <a:path h="161946" w="302960">
                <a:moveTo>
                  <a:pt x="0" y="0"/>
                </a:moveTo>
                <a:lnTo>
                  <a:pt x="302960" y="0"/>
                </a:lnTo>
                <a:lnTo>
                  <a:pt x="302960" y="161946"/>
                </a:lnTo>
                <a:lnTo>
                  <a:pt x="0" y="16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400000">
            <a:off x="12339699" y="7260716"/>
            <a:ext cx="302960" cy="161946"/>
          </a:xfrm>
          <a:custGeom>
            <a:avLst/>
            <a:gdLst/>
            <a:ahLst/>
            <a:cxnLst/>
            <a:rect r="r" b="b" t="t" l="l"/>
            <a:pathLst>
              <a:path h="161946" w="302960">
                <a:moveTo>
                  <a:pt x="0" y="0"/>
                </a:moveTo>
                <a:lnTo>
                  <a:pt x="302960" y="0"/>
                </a:lnTo>
                <a:lnTo>
                  <a:pt x="302960" y="161946"/>
                </a:lnTo>
                <a:lnTo>
                  <a:pt x="0" y="16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6208874" y="7042410"/>
            <a:ext cx="598558" cy="59855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5400000">
            <a:off x="16383037" y="7260716"/>
            <a:ext cx="302960" cy="161946"/>
          </a:xfrm>
          <a:custGeom>
            <a:avLst/>
            <a:gdLst/>
            <a:ahLst/>
            <a:cxnLst/>
            <a:rect r="r" b="b" t="t" l="l"/>
            <a:pathLst>
              <a:path h="161946" w="302960">
                <a:moveTo>
                  <a:pt x="0" y="0"/>
                </a:moveTo>
                <a:lnTo>
                  <a:pt x="302960" y="0"/>
                </a:lnTo>
                <a:lnTo>
                  <a:pt x="302960" y="161946"/>
                </a:lnTo>
                <a:lnTo>
                  <a:pt x="0" y="16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886223" y="486911"/>
            <a:ext cx="645746" cy="650477"/>
            <a:chOff x="0" y="0"/>
            <a:chExt cx="860995" cy="8673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0995" cy="867303"/>
            </a:xfrm>
            <a:custGeom>
              <a:avLst/>
              <a:gdLst/>
              <a:ahLst/>
              <a:cxnLst/>
              <a:rect r="r" b="b" t="t" l="l"/>
              <a:pathLst>
                <a:path h="867303" w="860995">
                  <a:moveTo>
                    <a:pt x="0" y="0"/>
                  </a:moveTo>
                  <a:lnTo>
                    <a:pt x="860995" y="0"/>
                  </a:lnTo>
                  <a:lnTo>
                    <a:pt x="860995" y="867303"/>
                  </a:lnTo>
                  <a:lnTo>
                    <a:pt x="0" y="86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306655" y="108078"/>
              <a:ext cx="247686" cy="59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664">
                  <a:solidFill>
                    <a:srgbClr val="20212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6380627" y="3864210"/>
            <a:ext cx="698532" cy="797183"/>
          </a:xfrm>
          <a:custGeom>
            <a:avLst/>
            <a:gdLst/>
            <a:ahLst/>
            <a:cxnLst/>
            <a:rect r="r" b="b" t="t" l="l"/>
            <a:pathLst>
              <a:path h="797183" w="698532">
                <a:moveTo>
                  <a:pt x="0" y="0"/>
                </a:moveTo>
                <a:lnTo>
                  <a:pt x="698532" y="0"/>
                </a:lnTo>
                <a:lnTo>
                  <a:pt x="698532" y="797183"/>
                </a:lnTo>
                <a:lnTo>
                  <a:pt x="0" y="79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202181" y="3497750"/>
            <a:ext cx="808345" cy="805405"/>
          </a:xfrm>
          <a:custGeom>
            <a:avLst/>
            <a:gdLst/>
            <a:ahLst/>
            <a:cxnLst/>
            <a:rect r="r" b="b" t="t" l="l"/>
            <a:pathLst>
              <a:path h="805405" w="808345">
                <a:moveTo>
                  <a:pt x="0" y="0"/>
                </a:moveTo>
                <a:lnTo>
                  <a:pt x="808344" y="0"/>
                </a:lnTo>
                <a:lnTo>
                  <a:pt x="808344" y="805405"/>
                </a:lnTo>
                <a:lnTo>
                  <a:pt x="0" y="805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179441" y="3589103"/>
            <a:ext cx="513695" cy="673699"/>
          </a:xfrm>
          <a:custGeom>
            <a:avLst/>
            <a:gdLst/>
            <a:ahLst/>
            <a:cxnLst/>
            <a:rect r="r" b="b" t="t" l="l"/>
            <a:pathLst>
              <a:path h="673699" w="513695">
                <a:moveTo>
                  <a:pt x="0" y="0"/>
                </a:moveTo>
                <a:lnTo>
                  <a:pt x="513695" y="0"/>
                </a:lnTo>
                <a:lnTo>
                  <a:pt x="513695" y="673699"/>
                </a:lnTo>
                <a:lnTo>
                  <a:pt x="0" y="6736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067855" y="3622929"/>
            <a:ext cx="2495347" cy="103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</a:pPr>
            <a:r>
              <a:rPr lang="en-US" sz="3671" spc="23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Personal Interest:</a:t>
            </a:r>
            <a:r>
              <a:rPr lang="en-US" sz="3671" spc="231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114970" y="3881403"/>
            <a:ext cx="2491383" cy="105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</a:pPr>
            <a:r>
              <a:rPr lang="en-US" sz="3671" spc="-154" b="true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Learning Experience: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164029" y="3881403"/>
            <a:ext cx="2661226" cy="105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</a:pPr>
            <a:r>
              <a:rPr lang="en-US" sz="3671" spc="-154" b="true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Learning Experience: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058880" y="3863431"/>
            <a:ext cx="2475637" cy="105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</a:pPr>
            <a:r>
              <a:rPr lang="en-US" sz="3671" spc="-154" b="true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Challenge &amp; Fun: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747909" y="716899"/>
            <a:ext cx="12842400" cy="76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 spc="18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Motivation Behind Choosing This Game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25310" y="5079444"/>
            <a:ext cx="3609043" cy="87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5"/>
              </a:lnSpc>
              <a:spcBef>
                <a:spcPct val="0"/>
              </a:spcBef>
            </a:pPr>
            <a:r>
              <a:rPr lang="en-US" sz="23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Inspired by the classic Snake game.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21717" y="5079444"/>
            <a:ext cx="3477888" cy="124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sz="228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Apply Python programming and Pygame skills.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05162" y="5107663"/>
            <a:ext cx="3477888" cy="84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sz="228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 basic AI movement logic.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808091" y="5107663"/>
            <a:ext cx="3029105" cy="164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  <a:spcBef>
                <a:spcPct val="0"/>
              </a:spcBef>
            </a:pPr>
            <a:r>
              <a:rPr lang="en-US" sz="228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Wanted to create a game where AI competes with a human.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9268" y="1948521"/>
            <a:ext cx="7963883" cy="3281912"/>
            <a:chOff x="0" y="0"/>
            <a:chExt cx="1413822" cy="5826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3822" cy="582635"/>
            </a:xfrm>
            <a:custGeom>
              <a:avLst/>
              <a:gdLst/>
              <a:ahLst/>
              <a:cxnLst/>
              <a:rect r="r" b="b" t="t" l="l"/>
              <a:pathLst>
                <a:path h="582635" w="1413822">
                  <a:moveTo>
                    <a:pt x="34025" y="0"/>
                  </a:moveTo>
                  <a:lnTo>
                    <a:pt x="1379797" y="0"/>
                  </a:lnTo>
                  <a:cubicBezTo>
                    <a:pt x="1398589" y="0"/>
                    <a:pt x="1413822" y="15233"/>
                    <a:pt x="1413822" y="34025"/>
                  </a:cubicBezTo>
                  <a:lnTo>
                    <a:pt x="1413822" y="548611"/>
                  </a:lnTo>
                  <a:cubicBezTo>
                    <a:pt x="1413822" y="557635"/>
                    <a:pt x="1410237" y="566289"/>
                    <a:pt x="1403856" y="572670"/>
                  </a:cubicBezTo>
                  <a:cubicBezTo>
                    <a:pt x="1397476" y="579050"/>
                    <a:pt x="1388821" y="582635"/>
                    <a:pt x="1379797" y="582635"/>
                  </a:cubicBezTo>
                  <a:lnTo>
                    <a:pt x="34025" y="582635"/>
                  </a:lnTo>
                  <a:cubicBezTo>
                    <a:pt x="15233" y="582635"/>
                    <a:pt x="0" y="567402"/>
                    <a:pt x="0" y="548611"/>
                  </a:cubicBezTo>
                  <a:lnTo>
                    <a:pt x="0" y="34025"/>
                  </a:lnTo>
                  <a:cubicBezTo>
                    <a:pt x="0" y="25001"/>
                    <a:pt x="3585" y="16346"/>
                    <a:pt x="9966" y="9966"/>
                  </a:cubicBezTo>
                  <a:cubicBezTo>
                    <a:pt x="16346" y="3585"/>
                    <a:pt x="25001" y="0"/>
                    <a:pt x="34025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413822" cy="56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93007" y="477539"/>
            <a:ext cx="10409926" cy="870501"/>
            <a:chOff x="0" y="0"/>
            <a:chExt cx="13879902" cy="116066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3879902" cy="1160668"/>
              <a:chOff x="0" y="0"/>
              <a:chExt cx="2741709" cy="2292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41709" cy="229268"/>
              </a:xfrm>
              <a:custGeom>
                <a:avLst/>
                <a:gdLst/>
                <a:ahLst/>
                <a:cxnLst/>
                <a:rect r="r" b="b" t="t" l="l"/>
                <a:pathLst>
                  <a:path h="229268" w="2741709">
                    <a:moveTo>
                      <a:pt x="26030" y="0"/>
                    </a:moveTo>
                    <a:lnTo>
                      <a:pt x="2715679" y="0"/>
                    </a:lnTo>
                    <a:cubicBezTo>
                      <a:pt x="2722583" y="0"/>
                      <a:pt x="2729204" y="2742"/>
                      <a:pt x="2734085" y="7624"/>
                    </a:cubicBezTo>
                    <a:cubicBezTo>
                      <a:pt x="2738967" y="12505"/>
                      <a:pt x="2741709" y="19126"/>
                      <a:pt x="2741709" y="26030"/>
                    </a:cubicBezTo>
                    <a:lnTo>
                      <a:pt x="2741709" y="203238"/>
                    </a:lnTo>
                    <a:cubicBezTo>
                      <a:pt x="2741709" y="217614"/>
                      <a:pt x="2730055" y="229268"/>
                      <a:pt x="2715679" y="229268"/>
                    </a:cubicBezTo>
                    <a:lnTo>
                      <a:pt x="26030" y="229268"/>
                    </a:lnTo>
                    <a:cubicBezTo>
                      <a:pt x="11654" y="229268"/>
                      <a:pt x="0" y="217614"/>
                      <a:pt x="0" y="203238"/>
                    </a:cubicBezTo>
                    <a:lnTo>
                      <a:pt x="0" y="26030"/>
                    </a:lnTo>
                    <a:cubicBezTo>
                      <a:pt x="0" y="11654"/>
                      <a:pt x="11654" y="0"/>
                      <a:pt x="2603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C4A5B">
                      <a:alpha val="100000"/>
                    </a:srgbClr>
                  </a:gs>
                  <a:gs pos="100000">
                    <a:srgbClr val="27DDD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741709" cy="2102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1387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44719" y="158045"/>
              <a:ext cx="13590464" cy="1002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92"/>
                </a:lnSpc>
              </a:pPr>
              <a:r>
                <a:rPr lang="en-US" b="true" sz="4896" spc="-205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Game Description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6223" y="486911"/>
            <a:ext cx="645746" cy="650477"/>
            <a:chOff x="0" y="0"/>
            <a:chExt cx="860995" cy="867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0995" cy="867303"/>
            </a:xfrm>
            <a:custGeom>
              <a:avLst/>
              <a:gdLst/>
              <a:ahLst/>
              <a:cxnLst/>
              <a:rect r="r" b="b" t="t" l="l"/>
              <a:pathLst>
                <a:path h="867303" w="860995">
                  <a:moveTo>
                    <a:pt x="0" y="0"/>
                  </a:moveTo>
                  <a:lnTo>
                    <a:pt x="860995" y="0"/>
                  </a:lnTo>
                  <a:lnTo>
                    <a:pt x="860995" y="867303"/>
                  </a:lnTo>
                  <a:lnTo>
                    <a:pt x="0" y="86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06655" y="108078"/>
              <a:ext cx="247686" cy="59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664">
                  <a:solidFill>
                    <a:srgbClr val="20212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240530" y="1784164"/>
            <a:ext cx="6359481" cy="3446269"/>
          </a:xfrm>
          <a:custGeom>
            <a:avLst/>
            <a:gdLst/>
            <a:ahLst/>
            <a:cxnLst/>
            <a:rect r="r" b="b" t="t" l="l"/>
            <a:pathLst>
              <a:path h="3446269" w="6359481">
                <a:moveTo>
                  <a:pt x="0" y="0"/>
                </a:moveTo>
                <a:lnTo>
                  <a:pt x="6359482" y="0"/>
                </a:lnTo>
                <a:lnTo>
                  <a:pt x="6359482" y="3446269"/>
                </a:lnTo>
                <a:lnTo>
                  <a:pt x="0" y="3446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gradFill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  <a:prstDash val="solid"/>
            <a:round/>
          </a:ln>
        </p:spPr>
      </p:sp>
      <p:grpSp>
        <p:nvGrpSpPr>
          <p:cNvPr name="Group 14" id="14"/>
          <p:cNvGrpSpPr/>
          <p:nvPr/>
        </p:nvGrpSpPr>
        <p:grpSpPr>
          <a:xfrm rot="0">
            <a:off x="2059268" y="5621699"/>
            <a:ext cx="7963883" cy="3281912"/>
            <a:chOff x="0" y="0"/>
            <a:chExt cx="1413822" cy="582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3822" cy="582635"/>
            </a:xfrm>
            <a:custGeom>
              <a:avLst/>
              <a:gdLst/>
              <a:ahLst/>
              <a:cxnLst/>
              <a:rect r="r" b="b" t="t" l="l"/>
              <a:pathLst>
                <a:path h="582635" w="1413822">
                  <a:moveTo>
                    <a:pt x="34025" y="0"/>
                  </a:moveTo>
                  <a:lnTo>
                    <a:pt x="1379797" y="0"/>
                  </a:lnTo>
                  <a:cubicBezTo>
                    <a:pt x="1398589" y="0"/>
                    <a:pt x="1413822" y="15233"/>
                    <a:pt x="1413822" y="34025"/>
                  </a:cubicBezTo>
                  <a:lnTo>
                    <a:pt x="1413822" y="548611"/>
                  </a:lnTo>
                  <a:cubicBezTo>
                    <a:pt x="1413822" y="557635"/>
                    <a:pt x="1410237" y="566289"/>
                    <a:pt x="1403856" y="572670"/>
                  </a:cubicBezTo>
                  <a:cubicBezTo>
                    <a:pt x="1397476" y="579050"/>
                    <a:pt x="1388821" y="582635"/>
                    <a:pt x="1379797" y="582635"/>
                  </a:cubicBezTo>
                  <a:lnTo>
                    <a:pt x="34025" y="582635"/>
                  </a:lnTo>
                  <a:cubicBezTo>
                    <a:pt x="15233" y="582635"/>
                    <a:pt x="0" y="567402"/>
                    <a:pt x="0" y="548611"/>
                  </a:cubicBezTo>
                  <a:lnTo>
                    <a:pt x="0" y="34025"/>
                  </a:lnTo>
                  <a:cubicBezTo>
                    <a:pt x="0" y="25001"/>
                    <a:pt x="3585" y="16346"/>
                    <a:pt x="9966" y="9966"/>
                  </a:cubicBezTo>
                  <a:cubicBezTo>
                    <a:pt x="16346" y="3585"/>
                    <a:pt x="25001" y="0"/>
                    <a:pt x="34025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413822" cy="56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495451" y="5621699"/>
            <a:ext cx="5849640" cy="3537339"/>
          </a:xfrm>
          <a:custGeom>
            <a:avLst/>
            <a:gdLst/>
            <a:ahLst/>
            <a:cxnLst/>
            <a:rect r="r" b="b" t="t" l="l"/>
            <a:pathLst>
              <a:path h="3537339" w="5849640">
                <a:moveTo>
                  <a:pt x="0" y="0"/>
                </a:moveTo>
                <a:lnTo>
                  <a:pt x="5849640" y="0"/>
                </a:lnTo>
                <a:lnTo>
                  <a:pt x="5849640" y="3537339"/>
                </a:lnTo>
                <a:lnTo>
                  <a:pt x="0" y="3537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487" r="0" b="0"/>
            </a:stretch>
          </a:blipFill>
          <a:ln w="47625" cap="rnd">
            <a:gradFill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  <a:prstDash val="solid"/>
            <a:round/>
          </a:ln>
        </p:spPr>
      </p:sp>
      <p:grpSp>
        <p:nvGrpSpPr>
          <p:cNvPr name="Group 18" id="18"/>
          <p:cNvGrpSpPr/>
          <p:nvPr/>
        </p:nvGrpSpPr>
        <p:grpSpPr>
          <a:xfrm rot="0">
            <a:off x="12877221" y="5894016"/>
            <a:ext cx="3086100" cy="565049"/>
            <a:chOff x="0" y="0"/>
            <a:chExt cx="812800" cy="1488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48820"/>
            </a:xfrm>
            <a:custGeom>
              <a:avLst/>
              <a:gdLst/>
              <a:ahLst/>
              <a:cxnLst/>
              <a:rect r="r" b="b" t="t" l="l"/>
              <a:pathLst>
                <a:path h="148820" w="812800">
                  <a:moveTo>
                    <a:pt x="74410" y="0"/>
                  </a:moveTo>
                  <a:lnTo>
                    <a:pt x="738390" y="0"/>
                  </a:lnTo>
                  <a:cubicBezTo>
                    <a:pt x="758125" y="0"/>
                    <a:pt x="777051" y="7840"/>
                    <a:pt x="791006" y="21794"/>
                  </a:cubicBezTo>
                  <a:cubicBezTo>
                    <a:pt x="804960" y="35749"/>
                    <a:pt x="812800" y="54675"/>
                    <a:pt x="812800" y="74410"/>
                  </a:cubicBezTo>
                  <a:lnTo>
                    <a:pt x="812800" y="74410"/>
                  </a:lnTo>
                  <a:cubicBezTo>
                    <a:pt x="812800" y="115505"/>
                    <a:pt x="779486" y="148820"/>
                    <a:pt x="738390" y="148820"/>
                  </a:cubicBezTo>
                  <a:lnTo>
                    <a:pt x="74410" y="148820"/>
                  </a:lnTo>
                  <a:cubicBezTo>
                    <a:pt x="54675" y="148820"/>
                    <a:pt x="35749" y="140980"/>
                    <a:pt x="21794" y="127025"/>
                  </a:cubicBezTo>
                  <a:cubicBezTo>
                    <a:pt x="7840" y="113071"/>
                    <a:pt x="0" y="94145"/>
                    <a:pt x="0" y="74410"/>
                  </a:cubicBezTo>
                  <a:lnTo>
                    <a:pt x="0" y="74410"/>
                  </a:lnTo>
                  <a:cubicBezTo>
                    <a:pt x="0" y="54675"/>
                    <a:pt x="7840" y="35749"/>
                    <a:pt x="21794" y="21794"/>
                  </a:cubicBezTo>
                  <a:cubicBezTo>
                    <a:pt x="35749" y="7840"/>
                    <a:pt x="54675" y="0"/>
                    <a:pt x="744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812800" cy="129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86364" y="2211314"/>
            <a:ext cx="2866949" cy="11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8"/>
              </a:lnSpc>
            </a:pPr>
            <a:r>
              <a:rPr lang="en-US" sz="4017" spc="-16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Basic Rules of the Game: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86364" y="3537111"/>
            <a:ext cx="7236787" cy="126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3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✔ The goal is to eat the fruit and grow longer.</a:t>
            </a:r>
          </a:p>
          <a:p>
            <a:pPr algn="l">
              <a:lnSpc>
                <a:spcPts val="3273"/>
              </a:lnSpc>
            </a:pPr>
            <a:r>
              <a:rPr lang="en-US" sz="23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✔ The game ends if a snake hits the wall or itself.</a:t>
            </a:r>
          </a:p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sz="23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✔ The snake that survives longer wins.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86364" y="5884491"/>
            <a:ext cx="4822937" cy="11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8"/>
              </a:lnSpc>
            </a:pPr>
            <a:r>
              <a:rPr lang="en-US" sz="4017" spc="-16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Role of the Human Player: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55965" y="7207067"/>
            <a:ext cx="7236787" cy="126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3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🎮 Controls the snake using arrow keys.</a:t>
            </a:r>
          </a:p>
          <a:p>
            <a:pPr algn="l">
              <a:lnSpc>
                <a:spcPts val="3273"/>
              </a:lnSpc>
            </a:pPr>
            <a:r>
              <a:rPr lang="en-US" sz="23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🎮 Avoids crashing into walls or itself.</a:t>
            </a:r>
          </a:p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sz="23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🎮 Tries to eat more fruits than the AI.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45708" y="5922591"/>
            <a:ext cx="2149126" cy="45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8"/>
              </a:lnSpc>
              <a:spcBef>
                <a:spcPct val="0"/>
              </a:spcBef>
            </a:pPr>
            <a:r>
              <a:rPr lang="en-US" sz="3216">
                <a:solidFill>
                  <a:srgbClr val="EF322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AI Wine!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802658" y="8472304"/>
            <a:ext cx="3086100" cy="565049"/>
            <a:chOff x="0" y="0"/>
            <a:chExt cx="812800" cy="1488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48820"/>
            </a:xfrm>
            <a:custGeom>
              <a:avLst/>
              <a:gdLst/>
              <a:ahLst/>
              <a:cxnLst/>
              <a:rect r="r" b="b" t="t" l="l"/>
              <a:pathLst>
                <a:path h="148820" w="812800">
                  <a:moveTo>
                    <a:pt x="74410" y="0"/>
                  </a:moveTo>
                  <a:lnTo>
                    <a:pt x="738390" y="0"/>
                  </a:lnTo>
                  <a:cubicBezTo>
                    <a:pt x="758125" y="0"/>
                    <a:pt x="777051" y="7840"/>
                    <a:pt x="791006" y="21794"/>
                  </a:cubicBezTo>
                  <a:cubicBezTo>
                    <a:pt x="804960" y="35749"/>
                    <a:pt x="812800" y="54675"/>
                    <a:pt x="812800" y="74410"/>
                  </a:cubicBezTo>
                  <a:lnTo>
                    <a:pt x="812800" y="74410"/>
                  </a:lnTo>
                  <a:cubicBezTo>
                    <a:pt x="812800" y="115505"/>
                    <a:pt x="779486" y="148820"/>
                    <a:pt x="738390" y="148820"/>
                  </a:cubicBezTo>
                  <a:lnTo>
                    <a:pt x="74410" y="148820"/>
                  </a:lnTo>
                  <a:cubicBezTo>
                    <a:pt x="54675" y="148820"/>
                    <a:pt x="35749" y="140980"/>
                    <a:pt x="21794" y="127025"/>
                  </a:cubicBezTo>
                  <a:cubicBezTo>
                    <a:pt x="7840" y="113071"/>
                    <a:pt x="0" y="94145"/>
                    <a:pt x="0" y="74410"/>
                  </a:cubicBezTo>
                  <a:lnTo>
                    <a:pt x="0" y="74410"/>
                  </a:lnTo>
                  <a:cubicBezTo>
                    <a:pt x="0" y="54675"/>
                    <a:pt x="7840" y="35749"/>
                    <a:pt x="21794" y="21794"/>
                  </a:cubicBezTo>
                  <a:cubicBezTo>
                    <a:pt x="35749" y="7840"/>
                    <a:pt x="54675" y="0"/>
                    <a:pt x="744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9050"/>
              <a:ext cx="812800" cy="129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11593958" y="8006501"/>
            <a:ext cx="1016300" cy="931607"/>
            <a:chOff x="0" y="0"/>
            <a:chExt cx="267667" cy="24536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67667" cy="245362"/>
            </a:xfrm>
            <a:custGeom>
              <a:avLst/>
              <a:gdLst/>
              <a:ahLst/>
              <a:cxnLst/>
              <a:rect r="r" b="b" t="t" l="l"/>
              <a:pathLst>
                <a:path h="245362" w="267667">
                  <a:moveTo>
                    <a:pt x="122681" y="0"/>
                  </a:moveTo>
                  <a:lnTo>
                    <a:pt x="144987" y="0"/>
                  </a:lnTo>
                  <a:cubicBezTo>
                    <a:pt x="212741" y="0"/>
                    <a:pt x="267667" y="54926"/>
                    <a:pt x="267667" y="122681"/>
                  </a:cubicBezTo>
                  <a:lnTo>
                    <a:pt x="267667" y="122681"/>
                  </a:lnTo>
                  <a:cubicBezTo>
                    <a:pt x="267667" y="155218"/>
                    <a:pt x="254742" y="186422"/>
                    <a:pt x="231735" y="209429"/>
                  </a:cubicBezTo>
                  <a:cubicBezTo>
                    <a:pt x="208728" y="232436"/>
                    <a:pt x="177524" y="245362"/>
                    <a:pt x="144987" y="245362"/>
                  </a:cubicBezTo>
                  <a:lnTo>
                    <a:pt x="122681" y="245362"/>
                  </a:lnTo>
                  <a:cubicBezTo>
                    <a:pt x="54926" y="245362"/>
                    <a:pt x="0" y="190435"/>
                    <a:pt x="0" y="122681"/>
                  </a:cubicBezTo>
                  <a:lnTo>
                    <a:pt x="0" y="122681"/>
                  </a:lnTo>
                  <a:cubicBezTo>
                    <a:pt x="0" y="54926"/>
                    <a:pt x="54926" y="0"/>
                    <a:pt x="1226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9050"/>
              <a:ext cx="267667" cy="226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AutoShape 32" id="32"/>
          <p:cNvSpPr/>
          <p:nvPr/>
        </p:nvSpPr>
        <p:spPr>
          <a:xfrm>
            <a:off x="14035040" y="2846577"/>
            <a:ext cx="1707437" cy="157156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13345708" y="2415362"/>
            <a:ext cx="844653" cy="43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  <a:spcBef>
                <a:spcPct val="0"/>
              </a:spcBef>
            </a:pPr>
            <a:r>
              <a:rPr lang="en-US" sz="303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AI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6132857" y="2449649"/>
            <a:ext cx="1022398" cy="92974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5" id="35"/>
          <p:cNvSpPr txBox="true"/>
          <p:nvPr/>
        </p:nvSpPr>
        <p:spPr>
          <a:xfrm rot="0">
            <a:off x="14856812" y="2249414"/>
            <a:ext cx="1276045" cy="42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6"/>
              </a:lnSpc>
              <a:spcBef>
                <a:spcPct val="0"/>
              </a:spcBef>
            </a:pPr>
            <a:r>
              <a:rPr lang="en-US" sz="3033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Human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9268" y="1948521"/>
            <a:ext cx="7963883" cy="3281912"/>
            <a:chOff x="0" y="0"/>
            <a:chExt cx="1413822" cy="5826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3822" cy="582635"/>
            </a:xfrm>
            <a:custGeom>
              <a:avLst/>
              <a:gdLst/>
              <a:ahLst/>
              <a:cxnLst/>
              <a:rect r="r" b="b" t="t" l="l"/>
              <a:pathLst>
                <a:path h="582635" w="1413822">
                  <a:moveTo>
                    <a:pt x="34025" y="0"/>
                  </a:moveTo>
                  <a:lnTo>
                    <a:pt x="1379797" y="0"/>
                  </a:lnTo>
                  <a:cubicBezTo>
                    <a:pt x="1398589" y="0"/>
                    <a:pt x="1413822" y="15233"/>
                    <a:pt x="1413822" y="34025"/>
                  </a:cubicBezTo>
                  <a:lnTo>
                    <a:pt x="1413822" y="548611"/>
                  </a:lnTo>
                  <a:cubicBezTo>
                    <a:pt x="1413822" y="557635"/>
                    <a:pt x="1410237" y="566289"/>
                    <a:pt x="1403856" y="572670"/>
                  </a:cubicBezTo>
                  <a:cubicBezTo>
                    <a:pt x="1397476" y="579050"/>
                    <a:pt x="1388821" y="582635"/>
                    <a:pt x="1379797" y="582635"/>
                  </a:cubicBezTo>
                  <a:lnTo>
                    <a:pt x="34025" y="582635"/>
                  </a:lnTo>
                  <a:cubicBezTo>
                    <a:pt x="15233" y="582635"/>
                    <a:pt x="0" y="567402"/>
                    <a:pt x="0" y="548611"/>
                  </a:cubicBezTo>
                  <a:lnTo>
                    <a:pt x="0" y="34025"/>
                  </a:lnTo>
                  <a:cubicBezTo>
                    <a:pt x="0" y="25001"/>
                    <a:pt x="3585" y="16346"/>
                    <a:pt x="9966" y="9966"/>
                  </a:cubicBezTo>
                  <a:cubicBezTo>
                    <a:pt x="16346" y="3585"/>
                    <a:pt x="25001" y="0"/>
                    <a:pt x="34025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413822" cy="563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138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93007" y="477539"/>
            <a:ext cx="10409926" cy="870501"/>
            <a:chOff x="0" y="0"/>
            <a:chExt cx="13879902" cy="116066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3879902" cy="1160668"/>
              <a:chOff x="0" y="0"/>
              <a:chExt cx="2741709" cy="2292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741709" cy="229268"/>
              </a:xfrm>
              <a:custGeom>
                <a:avLst/>
                <a:gdLst/>
                <a:ahLst/>
                <a:cxnLst/>
                <a:rect r="r" b="b" t="t" l="l"/>
                <a:pathLst>
                  <a:path h="229268" w="2741709">
                    <a:moveTo>
                      <a:pt x="26030" y="0"/>
                    </a:moveTo>
                    <a:lnTo>
                      <a:pt x="2715679" y="0"/>
                    </a:lnTo>
                    <a:cubicBezTo>
                      <a:pt x="2722583" y="0"/>
                      <a:pt x="2729204" y="2742"/>
                      <a:pt x="2734085" y="7624"/>
                    </a:cubicBezTo>
                    <a:cubicBezTo>
                      <a:pt x="2738967" y="12505"/>
                      <a:pt x="2741709" y="19126"/>
                      <a:pt x="2741709" y="26030"/>
                    </a:cubicBezTo>
                    <a:lnTo>
                      <a:pt x="2741709" y="203238"/>
                    </a:lnTo>
                    <a:cubicBezTo>
                      <a:pt x="2741709" y="217614"/>
                      <a:pt x="2730055" y="229268"/>
                      <a:pt x="2715679" y="229268"/>
                    </a:cubicBezTo>
                    <a:lnTo>
                      <a:pt x="26030" y="229268"/>
                    </a:lnTo>
                    <a:cubicBezTo>
                      <a:pt x="11654" y="229268"/>
                      <a:pt x="0" y="217614"/>
                      <a:pt x="0" y="203238"/>
                    </a:cubicBezTo>
                    <a:lnTo>
                      <a:pt x="0" y="26030"/>
                    </a:lnTo>
                    <a:cubicBezTo>
                      <a:pt x="0" y="11654"/>
                      <a:pt x="11654" y="0"/>
                      <a:pt x="2603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C4A5B">
                      <a:alpha val="100000"/>
                    </a:srgbClr>
                  </a:gs>
                  <a:gs pos="100000">
                    <a:srgbClr val="27DDD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741709" cy="2102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1387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44719" y="158045"/>
              <a:ext cx="13590464" cy="1002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92"/>
                </a:lnSpc>
              </a:pPr>
              <a:r>
                <a:rPr lang="en-US" b="true" sz="4896" spc="-205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Game Description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86223" y="486911"/>
            <a:ext cx="645746" cy="650477"/>
            <a:chOff x="0" y="0"/>
            <a:chExt cx="860995" cy="8673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0995" cy="867303"/>
            </a:xfrm>
            <a:custGeom>
              <a:avLst/>
              <a:gdLst/>
              <a:ahLst/>
              <a:cxnLst/>
              <a:rect r="r" b="b" t="t" l="l"/>
              <a:pathLst>
                <a:path h="867303" w="860995">
                  <a:moveTo>
                    <a:pt x="0" y="0"/>
                  </a:moveTo>
                  <a:lnTo>
                    <a:pt x="860995" y="0"/>
                  </a:lnTo>
                  <a:lnTo>
                    <a:pt x="860995" y="867303"/>
                  </a:lnTo>
                  <a:lnTo>
                    <a:pt x="0" y="86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06655" y="108078"/>
              <a:ext cx="247686" cy="59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664">
                  <a:solidFill>
                    <a:srgbClr val="20212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5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242988" y="6106733"/>
            <a:ext cx="6359481" cy="3446269"/>
          </a:xfrm>
          <a:custGeom>
            <a:avLst/>
            <a:gdLst/>
            <a:ahLst/>
            <a:cxnLst/>
            <a:rect r="r" b="b" t="t" l="l"/>
            <a:pathLst>
              <a:path h="3446269" w="6359481">
                <a:moveTo>
                  <a:pt x="0" y="0"/>
                </a:moveTo>
                <a:lnTo>
                  <a:pt x="6359481" y="0"/>
                </a:lnTo>
                <a:lnTo>
                  <a:pt x="6359481" y="3446268"/>
                </a:lnTo>
                <a:lnTo>
                  <a:pt x="0" y="3446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gradFill>
              <a:gsLst>
                <a:gs pos="0">
                  <a:srgbClr val="0C4A5B">
                    <a:alpha val="10000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2700000"/>
            </a:gradFill>
            <a:prstDash val="solid"/>
            <a:round/>
          </a:ln>
        </p:spPr>
      </p:sp>
      <p:grpSp>
        <p:nvGrpSpPr>
          <p:cNvPr name="Group 14" id="14"/>
          <p:cNvGrpSpPr/>
          <p:nvPr/>
        </p:nvGrpSpPr>
        <p:grpSpPr>
          <a:xfrm rot="0">
            <a:off x="12877221" y="5894016"/>
            <a:ext cx="3086100" cy="565049"/>
            <a:chOff x="0" y="0"/>
            <a:chExt cx="812800" cy="1488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48820"/>
            </a:xfrm>
            <a:custGeom>
              <a:avLst/>
              <a:gdLst/>
              <a:ahLst/>
              <a:cxnLst/>
              <a:rect r="r" b="b" t="t" l="l"/>
              <a:pathLst>
                <a:path h="148820" w="812800">
                  <a:moveTo>
                    <a:pt x="74410" y="0"/>
                  </a:moveTo>
                  <a:lnTo>
                    <a:pt x="738390" y="0"/>
                  </a:lnTo>
                  <a:cubicBezTo>
                    <a:pt x="758125" y="0"/>
                    <a:pt x="777051" y="7840"/>
                    <a:pt x="791006" y="21794"/>
                  </a:cubicBezTo>
                  <a:cubicBezTo>
                    <a:pt x="804960" y="35749"/>
                    <a:pt x="812800" y="54675"/>
                    <a:pt x="812800" y="74410"/>
                  </a:cubicBezTo>
                  <a:lnTo>
                    <a:pt x="812800" y="74410"/>
                  </a:lnTo>
                  <a:cubicBezTo>
                    <a:pt x="812800" y="115505"/>
                    <a:pt x="779486" y="148820"/>
                    <a:pt x="738390" y="148820"/>
                  </a:cubicBezTo>
                  <a:lnTo>
                    <a:pt x="74410" y="148820"/>
                  </a:lnTo>
                  <a:cubicBezTo>
                    <a:pt x="54675" y="148820"/>
                    <a:pt x="35749" y="140980"/>
                    <a:pt x="21794" y="127025"/>
                  </a:cubicBezTo>
                  <a:cubicBezTo>
                    <a:pt x="7840" y="113071"/>
                    <a:pt x="0" y="94145"/>
                    <a:pt x="0" y="74410"/>
                  </a:cubicBezTo>
                  <a:lnTo>
                    <a:pt x="0" y="74410"/>
                  </a:lnTo>
                  <a:cubicBezTo>
                    <a:pt x="0" y="54675"/>
                    <a:pt x="7840" y="35749"/>
                    <a:pt x="21794" y="21794"/>
                  </a:cubicBezTo>
                  <a:cubicBezTo>
                    <a:pt x="35749" y="7840"/>
                    <a:pt x="54675" y="0"/>
                    <a:pt x="744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812800" cy="129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802658" y="8472304"/>
            <a:ext cx="3086100" cy="565049"/>
            <a:chOff x="0" y="0"/>
            <a:chExt cx="812800" cy="1488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48820"/>
            </a:xfrm>
            <a:custGeom>
              <a:avLst/>
              <a:gdLst/>
              <a:ahLst/>
              <a:cxnLst/>
              <a:rect r="r" b="b" t="t" l="l"/>
              <a:pathLst>
                <a:path h="148820" w="812800">
                  <a:moveTo>
                    <a:pt x="74410" y="0"/>
                  </a:moveTo>
                  <a:lnTo>
                    <a:pt x="738390" y="0"/>
                  </a:lnTo>
                  <a:cubicBezTo>
                    <a:pt x="758125" y="0"/>
                    <a:pt x="777051" y="7840"/>
                    <a:pt x="791006" y="21794"/>
                  </a:cubicBezTo>
                  <a:cubicBezTo>
                    <a:pt x="804960" y="35749"/>
                    <a:pt x="812800" y="54675"/>
                    <a:pt x="812800" y="74410"/>
                  </a:cubicBezTo>
                  <a:lnTo>
                    <a:pt x="812800" y="74410"/>
                  </a:lnTo>
                  <a:cubicBezTo>
                    <a:pt x="812800" y="115505"/>
                    <a:pt x="779486" y="148820"/>
                    <a:pt x="738390" y="148820"/>
                  </a:cubicBezTo>
                  <a:lnTo>
                    <a:pt x="74410" y="148820"/>
                  </a:lnTo>
                  <a:cubicBezTo>
                    <a:pt x="54675" y="148820"/>
                    <a:pt x="35749" y="140980"/>
                    <a:pt x="21794" y="127025"/>
                  </a:cubicBezTo>
                  <a:cubicBezTo>
                    <a:pt x="7840" y="113071"/>
                    <a:pt x="0" y="94145"/>
                    <a:pt x="0" y="74410"/>
                  </a:cubicBezTo>
                  <a:lnTo>
                    <a:pt x="0" y="74410"/>
                  </a:lnTo>
                  <a:cubicBezTo>
                    <a:pt x="0" y="54675"/>
                    <a:pt x="7840" y="35749"/>
                    <a:pt x="21794" y="21794"/>
                  </a:cubicBezTo>
                  <a:cubicBezTo>
                    <a:pt x="35749" y="7840"/>
                    <a:pt x="54675" y="0"/>
                    <a:pt x="744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812800" cy="129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1593958" y="8006501"/>
            <a:ext cx="1016300" cy="931607"/>
            <a:chOff x="0" y="0"/>
            <a:chExt cx="267667" cy="2453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7667" cy="245362"/>
            </a:xfrm>
            <a:custGeom>
              <a:avLst/>
              <a:gdLst/>
              <a:ahLst/>
              <a:cxnLst/>
              <a:rect r="r" b="b" t="t" l="l"/>
              <a:pathLst>
                <a:path h="245362" w="267667">
                  <a:moveTo>
                    <a:pt x="122681" y="0"/>
                  </a:moveTo>
                  <a:lnTo>
                    <a:pt x="144987" y="0"/>
                  </a:lnTo>
                  <a:cubicBezTo>
                    <a:pt x="212741" y="0"/>
                    <a:pt x="267667" y="54926"/>
                    <a:pt x="267667" y="122681"/>
                  </a:cubicBezTo>
                  <a:lnTo>
                    <a:pt x="267667" y="122681"/>
                  </a:lnTo>
                  <a:cubicBezTo>
                    <a:pt x="267667" y="155218"/>
                    <a:pt x="254742" y="186422"/>
                    <a:pt x="231735" y="209429"/>
                  </a:cubicBezTo>
                  <a:cubicBezTo>
                    <a:pt x="208728" y="232436"/>
                    <a:pt x="177524" y="245362"/>
                    <a:pt x="144987" y="245362"/>
                  </a:cubicBezTo>
                  <a:lnTo>
                    <a:pt x="122681" y="245362"/>
                  </a:lnTo>
                  <a:cubicBezTo>
                    <a:pt x="54926" y="245362"/>
                    <a:pt x="0" y="190435"/>
                    <a:pt x="0" y="122681"/>
                  </a:cubicBezTo>
                  <a:lnTo>
                    <a:pt x="0" y="122681"/>
                  </a:lnTo>
                  <a:cubicBezTo>
                    <a:pt x="0" y="54926"/>
                    <a:pt x="54926" y="0"/>
                    <a:pt x="1226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267667" cy="226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430146" y="2119417"/>
            <a:ext cx="6356958" cy="6733667"/>
          </a:xfrm>
          <a:custGeom>
            <a:avLst/>
            <a:gdLst/>
            <a:ahLst/>
            <a:cxnLst/>
            <a:rect r="r" b="b" t="t" l="l"/>
            <a:pathLst>
              <a:path h="6733667" w="6356958">
                <a:moveTo>
                  <a:pt x="0" y="0"/>
                </a:moveTo>
                <a:lnTo>
                  <a:pt x="6356958" y="0"/>
                </a:lnTo>
                <a:lnTo>
                  <a:pt x="6356958" y="6733667"/>
                </a:lnTo>
                <a:lnTo>
                  <a:pt x="0" y="6733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62" t="0" r="-2962" b="0"/>
            </a:stretch>
          </a:blipFill>
          <a:ln w="104775" cap="rnd">
            <a:gradFill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  <a:prstDash val="solid"/>
            <a:round/>
          </a:ln>
        </p:spPr>
      </p:sp>
      <p:sp>
        <p:nvSpPr>
          <p:cNvPr name="TextBox 24" id="24"/>
          <p:cNvSpPr txBox="true"/>
          <p:nvPr/>
        </p:nvSpPr>
        <p:spPr>
          <a:xfrm rot="0">
            <a:off x="2786364" y="2211314"/>
            <a:ext cx="2866949" cy="11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8"/>
              </a:lnSpc>
            </a:pPr>
            <a:r>
              <a:rPr lang="en-US" sz="4017" spc="-168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Role of the AI Player: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86364" y="3537111"/>
            <a:ext cx="7236787" cy="126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3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🤖 Moves automatically toward the fruit.</a:t>
            </a:r>
          </a:p>
          <a:p>
            <a:pPr algn="l">
              <a:lnSpc>
                <a:spcPts val="3273"/>
              </a:lnSpc>
            </a:pPr>
            <a:r>
              <a:rPr lang="en-US" sz="23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🤖 Uses basic pathfinding logic.</a:t>
            </a:r>
          </a:p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sz="233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🤖 Competes with the human to eat the fruit first.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4482" y="2277799"/>
            <a:ext cx="8679644" cy="6630631"/>
            <a:chOff x="0" y="0"/>
            <a:chExt cx="2143421" cy="16374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3421" cy="1637421"/>
            </a:xfrm>
            <a:custGeom>
              <a:avLst/>
              <a:gdLst/>
              <a:ahLst/>
              <a:cxnLst/>
              <a:rect r="r" b="b" t="t" l="l"/>
              <a:pathLst>
                <a:path h="1637421" w="2143421">
                  <a:moveTo>
                    <a:pt x="25867" y="0"/>
                  </a:moveTo>
                  <a:lnTo>
                    <a:pt x="2117555" y="0"/>
                  </a:lnTo>
                  <a:cubicBezTo>
                    <a:pt x="2124415" y="0"/>
                    <a:pt x="2130994" y="2725"/>
                    <a:pt x="2135845" y="7576"/>
                  </a:cubicBezTo>
                  <a:cubicBezTo>
                    <a:pt x="2140696" y="12427"/>
                    <a:pt x="2143421" y="19007"/>
                    <a:pt x="2143421" y="25867"/>
                  </a:cubicBezTo>
                  <a:lnTo>
                    <a:pt x="2143421" y="1611554"/>
                  </a:lnTo>
                  <a:cubicBezTo>
                    <a:pt x="2143421" y="1618415"/>
                    <a:pt x="2140696" y="1624994"/>
                    <a:pt x="2135845" y="1629845"/>
                  </a:cubicBezTo>
                  <a:cubicBezTo>
                    <a:pt x="2130994" y="1634696"/>
                    <a:pt x="2124415" y="1637421"/>
                    <a:pt x="2117555" y="1637421"/>
                  </a:cubicBezTo>
                  <a:lnTo>
                    <a:pt x="25867" y="1637421"/>
                  </a:lnTo>
                  <a:cubicBezTo>
                    <a:pt x="19007" y="1637421"/>
                    <a:pt x="12427" y="1634696"/>
                    <a:pt x="7576" y="1629845"/>
                  </a:cubicBezTo>
                  <a:cubicBezTo>
                    <a:pt x="2725" y="1624994"/>
                    <a:pt x="0" y="1618415"/>
                    <a:pt x="0" y="1611554"/>
                  </a:cubicBezTo>
                  <a:lnTo>
                    <a:pt x="0" y="25867"/>
                  </a:lnTo>
                  <a:cubicBezTo>
                    <a:pt x="0" y="19007"/>
                    <a:pt x="2725" y="12427"/>
                    <a:pt x="7576" y="7576"/>
                  </a:cubicBezTo>
                  <a:cubicBezTo>
                    <a:pt x="12427" y="2725"/>
                    <a:pt x="19007" y="0"/>
                    <a:pt x="25867" y="0"/>
                  </a:cubicBezTo>
                  <a:close/>
                </a:path>
              </a:pathLst>
            </a:custGeom>
            <a:blipFill>
              <a:blip r:embed="rId2"/>
              <a:stretch>
                <a:fillRect l="-17403" t="-5244" r="-45232" b="-1450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54482" y="4580882"/>
            <a:ext cx="8679644" cy="4327547"/>
            <a:chOff x="0" y="0"/>
            <a:chExt cx="2285997" cy="11397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5997" cy="1139766"/>
            </a:xfrm>
            <a:custGeom>
              <a:avLst/>
              <a:gdLst/>
              <a:ahLst/>
              <a:cxnLst/>
              <a:rect r="r" b="b" t="t" l="l"/>
              <a:pathLst>
                <a:path h="1139766" w="2285997">
                  <a:moveTo>
                    <a:pt x="24975" y="0"/>
                  </a:moveTo>
                  <a:lnTo>
                    <a:pt x="2261022" y="0"/>
                  </a:lnTo>
                  <a:cubicBezTo>
                    <a:pt x="2267646" y="0"/>
                    <a:pt x="2273998" y="2631"/>
                    <a:pt x="2278682" y="7315"/>
                  </a:cubicBezTo>
                  <a:cubicBezTo>
                    <a:pt x="2283366" y="11999"/>
                    <a:pt x="2285997" y="18351"/>
                    <a:pt x="2285997" y="24975"/>
                  </a:cubicBezTo>
                  <a:lnTo>
                    <a:pt x="2285997" y="1114791"/>
                  </a:lnTo>
                  <a:cubicBezTo>
                    <a:pt x="2285997" y="1121414"/>
                    <a:pt x="2283366" y="1127767"/>
                    <a:pt x="2278682" y="1132451"/>
                  </a:cubicBezTo>
                  <a:cubicBezTo>
                    <a:pt x="2273998" y="1137134"/>
                    <a:pt x="2267646" y="1139766"/>
                    <a:pt x="2261022" y="1139766"/>
                  </a:cubicBezTo>
                  <a:lnTo>
                    <a:pt x="24975" y="1139766"/>
                  </a:lnTo>
                  <a:cubicBezTo>
                    <a:pt x="18351" y="1139766"/>
                    <a:pt x="11999" y="1137134"/>
                    <a:pt x="7315" y="1132451"/>
                  </a:cubicBezTo>
                  <a:cubicBezTo>
                    <a:pt x="2631" y="1127767"/>
                    <a:pt x="0" y="1121414"/>
                    <a:pt x="0" y="1114791"/>
                  </a:cubicBezTo>
                  <a:lnTo>
                    <a:pt x="0" y="24975"/>
                  </a:lnTo>
                  <a:cubicBezTo>
                    <a:pt x="0" y="18351"/>
                    <a:pt x="2631" y="11999"/>
                    <a:pt x="7315" y="7315"/>
                  </a:cubicBezTo>
                  <a:cubicBezTo>
                    <a:pt x="11999" y="2631"/>
                    <a:pt x="18351" y="0"/>
                    <a:pt x="2497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945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285997" cy="112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93882" y="1727638"/>
            <a:ext cx="4949115" cy="1441155"/>
            <a:chOff x="0" y="0"/>
            <a:chExt cx="1185649" cy="3452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5649" cy="345254"/>
            </a:xfrm>
            <a:custGeom>
              <a:avLst/>
              <a:gdLst/>
              <a:ahLst/>
              <a:cxnLst/>
              <a:rect r="r" b="b" t="t" l="l"/>
              <a:pathLst>
                <a:path h="345254" w="1185649">
                  <a:moveTo>
                    <a:pt x="32850" y="0"/>
                  </a:moveTo>
                  <a:lnTo>
                    <a:pt x="1152798" y="0"/>
                  </a:lnTo>
                  <a:cubicBezTo>
                    <a:pt x="1161511" y="0"/>
                    <a:pt x="1169867" y="3461"/>
                    <a:pt x="1176027" y="9622"/>
                  </a:cubicBezTo>
                  <a:cubicBezTo>
                    <a:pt x="1182188" y="15782"/>
                    <a:pt x="1185649" y="24138"/>
                    <a:pt x="1185649" y="32850"/>
                  </a:cubicBezTo>
                  <a:lnTo>
                    <a:pt x="1185649" y="312404"/>
                  </a:lnTo>
                  <a:cubicBezTo>
                    <a:pt x="1185649" y="330547"/>
                    <a:pt x="1170941" y="345254"/>
                    <a:pt x="1152798" y="345254"/>
                  </a:cubicBezTo>
                  <a:lnTo>
                    <a:pt x="32850" y="345254"/>
                  </a:lnTo>
                  <a:cubicBezTo>
                    <a:pt x="14708" y="345254"/>
                    <a:pt x="0" y="330547"/>
                    <a:pt x="0" y="312404"/>
                  </a:cubicBezTo>
                  <a:lnTo>
                    <a:pt x="0" y="32850"/>
                  </a:lnTo>
                  <a:cubicBezTo>
                    <a:pt x="0" y="14708"/>
                    <a:pt x="14708" y="0"/>
                    <a:pt x="32850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1185649" cy="326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11474" y="6716081"/>
            <a:ext cx="5036482" cy="164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7"/>
              </a:lnSpc>
            </a:pPr>
            <a:r>
              <a:rPr lang="en-US" sz="5690" spc="-238" b="true">
                <a:solidFill>
                  <a:srgbClr val="FFFFFF">
                    <a:alpha val="51765"/>
                  </a:srgbClr>
                </a:solidFill>
                <a:latin typeface="Arial Bold"/>
                <a:ea typeface="Arial Bold"/>
                <a:cs typeface="Arial Bold"/>
                <a:sym typeface="Arial Bold"/>
              </a:rPr>
              <a:t>win 10 </a:t>
            </a:r>
          </a:p>
          <a:p>
            <a:pPr algn="l">
              <a:lnSpc>
                <a:spcPts val="5917"/>
              </a:lnSpc>
            </a:pPr>
            <a:r>
              <a:rPr lang="en-US" sz="5690" spc="-238" b="true">
                <a:solidFill>
                  <a:srgbClr val="FFFFFF">
                    <a:alpha val="51765"/>
                  </a:srgbClr>
                </a:solidFill>
                <a:latin typeface="Arial Bold"/>
                <a:ea typeface="Arial Bold"/>
                <a:cs typeface="Arial Bold"/>
                <a:sym typeface="Arial Bold"/>
              </a:rPr>
              <a:t>snake game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72525" y="1804056"/>
            <a:ext cx="5067404" cy="55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3"/>
              </a:lnSpc>
            </a:pPr>
            <a:r>
              <a:rPr lang="en-US" sz="2681" b="true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 Human vs. AI Competition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84673" y="389435"/>
            <a:ext cx="9437370" cy="764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  <a:spcBef>
                <a:spcPct val="0"/>
              </a:spcBef>
            </a:pPr>
            <a:r>
              <a:rPr lang="en-US" sz="4404" spc="18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Unique Aspects of Our Game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93882" y="2473437"/>
            <a:ext cx="4949115" cy="33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2"/>
              </a:lnSpc>
              <a:spcBef>
                <a:spcPct val="0"/>
              </a:spcBef>
            </a:pPr>
            <a:r>
              <a:rPr lang="en-US" sz="17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AI actively competes for food.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234738" y="3588869"/>
            <a:ext cx="4949115" cy="1419210"/>
            <a:chOff x="0" y="0"/>
            <a:chExt cx="1185649" cy="3399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5649" cy="339997"/>
            </a:xfrm>
            <a:custGeom>
              <a:avLst/>
              <a:gdLst/>
              <a:ahLst/>
              <a:cxnLst/>
              <a:rect r="r" b="b" t="t" l="l"/>
              <a:pathLst>
                <a:path h="339997" w="1185649">
                  <a:moveTo>
                    <a:pt x="32850" y="0"/>
                  </a:moveTo>
                  <a:lnTo>
                    <a:pt x="1152798" y="0"/>
                  </a:lnTo>
                  <a:cubicBezTo>
                    <a:pt x="1161511" y="0"/>
                    <a:pt x="1169867" y="3461"/>
                    <a:pt x="1176027" y="9622"/>
                  </a:cubicBezTo>
                  <a:cubicBezTo>
                    <a:pt x="1182188" y="15782"/>
                    <a:pt x="1185649" y="24138"/>
                    <a:pt x="1185649" y="32850"/>
                  </a:cubicBezTo>
                  <a:lnTo>
                    <a:pt x="1185649" y="307147"/>
                  </a:lnTo>
                  <a:cubicBezTo>
                    <a:pt x="1185649" y="325290"/>
                    <a:pt x="1170941" y="339997"/>
                    <a:pt x="1152798" y="339997"/>
                  </a:cubicBezTo>
                  <a:lnTo>
                    <a:pt x="32850" y="339997"/>
                  </a:lnTo>
                  <a:cubicBezTo>
                    <a:pt x="14708" y="339997"/>
                    <a:pt x="0" y="325290"/>
                    <a:pt x="0" y="307147"/>
                  </a:cubicBezTo>
                  <a:lnTo>
                    <a:pt x="0" y="32850"/>
                  </a:lnTo>
                  <a:cubicBezTo>
                    <a:pt x="0" y="14708"/>
                    <a:pt x="14708" y="0"/>
                    <a:pt x="32850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185649" cy="320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234738" y="3664647"/>
            <a:ext cx="5067404" cy="55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3"/>
              </a:lnSpc>
            </a:pPr>
            <a:r>
              <a:rPr lang="en-US" b="true" sz="2681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Dynamic AI Movement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34738" y="4334668"/>
            <a:ext cx="4949115" cy="33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2"/>
              </a:lnSpc>
              <a:spcBef>
                <a:spcPct val="0"/>
              </a:spcBef>
            </a:pPr>
            <a:r>
              <a:rPr lang="en-US" sz="17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AI adapts based on fruit position.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234738" y="5427179"/>
            <a:ext cx="4949115" cy="1441155"/>
            <a:chOff x="0" y="0"/>
            <a:chExt cx="1185649" cy="3452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5649" cy="345254"/>
            </a:xfrm>
            <a:custGeom>
              <a:avLst/>
              <a:gdLst/>
              <a:ahLst/>
              <a:cxnLst/>
              <a:rect r="r" b="b" t="t" l="l"/>
              <a:pathLst>
                <a:path h="345254" w="1185649">
                  <a:moveTo>
                    <a:pt x="32850" y="0"/>
                  </a:moveTo>
                  <a:lnTo>
                    <a:pt x="1152798" y="0"/>
                  </a:lnTo>
                  <a:cubicBezTo>
                    <a:pt x="1161511" y="0"/>
                    <a:pt x="1169867" y="3461"/>
                    <a:pt x="1176027" y="9622"/>
                  </a:cubicBezTo>
                  <a:cubicBezTo>
                    <a:pt x="1182188" y="15782"/>
                    <a:pt x="1185649" y="24138"/>
                    <a:pt x="1185649" y="32850"/>
                  </a:cubicBezTo>
                  <a:lnTo>
                    <a:pt x="1185649" y="312404"/>
                  </a:lnTo>
                  <a:cubicBezTo>
                    <a:pt x="1185649" y="330547"/>
                    <a:pt x="1170941" y="345254"/>
                    <a:pt x="1152798" y="345254"/>
                  </a:cubicBezTo>
                  <a:lnTo>
                    <a:pt x="32850" y="345254"/>
                  </a:lnTo>
                  <a:cubicBezTo>
                    <a:pt x="14708" y="345254"/>
                    <a:pt x="0" y="330547"/>
                    <a:pt x="0" y="312404"/>
                  </a:cubicBezTo>
                  <a:lnTo>
                    <a:pt x="0" y="32850"/>
                  </a:lnTo>
                  <a:cubicBezTo>
                    <a:pt x="0" y="14708"/>
                    <a:pt x="14708" y="0"/>
                    <a:pt x="32850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9050"/>
              <a:ext cx="1185649" cy="326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234738" y="5502957"/>
            <a:ext cx="5067404" cy="55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3"/>
              </a:lnSpc>
            </a:pPr>
            <a:r>
              <a:rPr lang="en-US" b="true" sz="2681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Real-Time Score Tracking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34738" y="6172979"/>
            <a:ext cx="4949115" cy="33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2"/>
              </a:lnSpc>
              <a:spcBef>
                <a:spcPct val="0"/>
              </a:spcBef>
            </a:pPr>
            <a:r>
              <a:rPr lang="en-US" sz="17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Displays scores for both players.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293882" y="7134032"/>
            <a:ext cx="4949115" cy="1774398"/>
            <a:chOff x="0" y="0"/>
            <a:chExt cx="1185649" cy="42508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85649" cy="425089"/>
            </a:xfrm>
            <a:custGeom>
              <a:avLst/>
              <a:gdLst/>
              <a:ahLst/>
              <a:cxnLst/>
              <a:rect r="r" b="b" t="t" l="l"/>
              <a:pathLst>
                <a:path h="425089" w="1185649">
                  <a:moveTo>
                    <a:pt x="32850" y="0"/>
                  </a:moveTo>
                  <a:lnTo>
                    <a:pt x="1152798" y="0"/>
                  </a:lnTo>
                  <a:cubicBezTo>
                    <a:pt x="1161511" y="0"/>
                    <a:pt x="1169867" y="3461"/>
                    <a:pt x="1176027" y="9622"/>
                  </a:cubicBezTo>
                  <a:cubicBezTo>
                    <a:pt x="1182188" y="15782"/>
                    <a:pt x="1185649" y="24138"/>
                    <a:pt x="1185649" y="32850"/>
                  </a:cubicBezTo>
                  <a:lnTo>
                    <a:pt x="1185649" y="392238"/>
                  </a:lnTo>
                  <a:cubicBezTo>
                    <a:pt x="1185649" y="410381"/>
                    <a:pt x="1170941" y="425089"/>
                    <a:pt x="1152798" y="425089"/>
                  </a:cubicBezTo>
                  <a:lnTo>
                    <a:pt x="32850" y="425089"/>
                  </a:lnTo>
                  <a:cubicBezTo>
                    <a:pt x="14708" y="425089"/>
                    <a:pt x="0" y="410381"/>
                    <a:pt x="0" y="392238"/>
                  </a:cubicBezTo>
                  <a:lnTo>
                    <a:pt x="0" y="32850"/>
                  </a:lnTo>
                  <a:cubicBezTo>
                    <a:pt x="0" y="14708"/>
                    <a:pt x="14708" y="0"/>
                    <a:pt x="32850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9050"/>
              <a:ext cx="1185649" cy="406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293882" y="7209810"/>
            <a:ext cx="5067404" cy="109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3"/>
              </a:lnSpc>
            </a:pPr>
            <a:r>
              <a:rPr lang="en-US" b="true" sz="2681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Game Over Conditions for Both Players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93882" y="8422369"/>
            <a:ext cx="4949115" cy="333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2"/>
              </a:lnSpc>
              <a:spcBef>
                <a:spcPct val="0"/>
              </a:spcBef>
            </a:pPr>
            <a:r>
              <a:rPr lang="en-US" sz="17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can also lose!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86223" y="486911"/>
            <a:ext cx="645746" cy="650477"/>
            <a:chOff x="0" y="0"/>
            <a:chExt cx="860995" cy="8673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0995" cy="867303"/>
            </a:xfrm>
            <a:custGeom>
              <a:avLst/>
              <a:gdLst/>
              <a:ahLst/>
              <a:cxnLst/>
              <a:rect r="r" b="b" t="t" l="l"/>
              <a:pathLst>
                <a:path h="867303" w="860995">
                  <a:moveTo>
                    <a:pt x="0" y="0"/>
                  </a:moveTo>
                  <a:lnTo>
                    <a:pt x="860995" y="0"/>
                  </a:lnTo>
                  <a:lnTo>
                    <a:pt x="860995" y="867303"/>
                  </a:lnTo>
                  <a:lnTo>
                    <a:pt x="0" y="86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306655" y="108078"/>
              <a:ext cx="247686" cy="59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664">
                  <a:solidFill>
                    <a:srgbClr val="20212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27940" y="-6475475"/>
            <a:ext cx="11404113" cy="11487660"/>
          </a:xfrm>
          <a:custGeom>
            <a:avLst/>
            <a:gdLst/>
            <a:ahLst/>
            <a:cxnLst/>
            <a:rect r="r" b="b" t="t" l="l"/>
            <a:pathLst>
              <a:path h="11487660" w="11404113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6087" y="403826"/>
            <a:ext cx="9558399" cy="150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8"/>
              </a:lnSpc>
            </a:pPr>
            <a:r>
              <a:rPr lang="en-US" b="true" sz="9662" spc="-40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-851681">
            <a:off x="808966" y="7541919"/>
            <a:ext cx="21825170" cy="18180272"/>
            <a:chOff x="0" y="0"/>
            <a:chExt cx="5748193" cy="47882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48193" cy="4788220"/>
            </a:xfrm>
            <a:custGeom>
              <a:avLst/>
              <a:gdLst/>
              <a:ahLst/>
              <a:cxnLst/>
              <a:rect r="r" b="b" t="t" l="l"/>
              <a:pathLst>
                <a:path h="4788220" w="5748193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32939" y="2284933"/>
            <a:ext cx="6936567" cy="80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3"/>
              </a:lnSpc>
            </a:pPr>
            <a:r>
              <a:rPr lang="en-US" sz="3624" b="true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What We Learned: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949" y="3322805"/>
            <a:ext cx="12171113" cy="161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9"/>
              </a:lnSpc>
              <a:spcBef>
                <a:spcPct val="0"/>
              </a:spcBef>
            </a:pPr>
            <a:r>
              <a:rPr lang="en-US" sz="29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✔ Python programming and game development using Pygame.</a:t>
            </a:r>
          </a:p>
          <a:p>
            <a:pPr algn="l">
              <a:lnSpc>
                <a:spcPts val="4189"/>
              </a:lnSpc>
              <a:spcBef>
                <a:spcPct val="0"/>
              </a:spcBef>
            </a:pPr>
            <a:r>
              <a:rPr lang="en-US" sz="29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✔ Implementing AI logic in a simple yet effective way.</a:t>
            </a:r>
          </a:p>
          <a:p>
            <a:pPr algn="l">
              <a:lnSpc>
                <a:spcPts val="4189"/>
              </a:lnSpc>
              <a:spcBef>
                <a:spcPct val="0"/>
              </a:spcBef>
            </a:pPr>
            <a:r>
              <a:rPr lang="en-US" sz="29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✔ Managing real-time game mechanics (movement, collisions, scoring).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32939" y="5651821"/>
            <a:ext cx="6936567" cy="80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3"/>
              </a:lnSpc>
            </a:pPr>
            <a:r>
              <a:rPr lang="en-US" sz="3624" b="true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Future Improvements: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3949" y="6689693"/>
            <a:ext cx="9163518" cy="161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9"/>
              </a:lnSpc>
            </a:pPr>
            <a:r>
              <a:rPr lang="en-US" sz="29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🔹 Smarter AI (path optimization, obstacle avoidance).</a:t>
            </a:r>
          </a:p>
          <a:p>
            <a:pPr algn="l">
              <a:lnSpc>
                <a:spcPts val="4189"/>
              </a:lnSpc>
            </a:pPr>
            <a:r>
              <a:rPr lang="en-US" sz="29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🔹 Multiplayer Mode (compete with another human).</a:t>
            </a:r>
          </a:p>
          <a:p>
            <a:pPr algn="l">
              <a:lnSpc>
                <a:spcPts val="4189"/>
              </a:lnSpc>
              <a:spcBef>
                <a:spcPct val="0"/>
              </a:spcBef>
            </a:pPr>
            <a:r>
              <a:rPr lang="en-US" sz="299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🔹 Different Levels &amp; Obstacles.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6223" y="486911"/>
            <a:ext cx="645746" cy="650477"/>
            <a:chOff x="0" y="0"/>
            <a:chExt cx="860995" cy="8673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0995" cy="867303"/>
            </a:xfrm>
            <a:custGeom>
              <a:avLst/>
              <a:gdLst/>
              <a:ahLst/>
              <a:cxnLst/>
              <a:rect r="r" b="b" t="t" l="l"/>
              <a:pathLst>
                <a:path h="867303" w="860995">
                  <a:moveTo>
                    <a:pt x="0" y="0"/>
                  </a:moveTo>
                  <a:lnTo>
                    <a:pt x="860995" y="0"/>
                  </a:lnTo>
                  <a:lnTo>
                    <a:pt x="860995" y="867303"/>
                  </a:lnTo>
                  <a:lnTo>
                    <a:pt x="0" y="86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06655" y="108078"/>
              <a:ext cx="247686" cy="59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30"/>
                </a:lnSpc>
              </a:pPr>
              <a:r>
                <a:rPr lang="en-US" sz="2664">
                  <a:solidFill>
                    <a:srgbClr val="202127"/>
                  </a:solidFill>
                  <a:latin typeface="Canva Sans"/>
                  <a:ea typeface="Canva Sans"/>
                  <a:cs typeface="Canva Sans"/>
                  <a:sym typeface="Canva Sans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5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74770">
            <a:off x="-1666180" y="4294190"/>
            <a:ext cx="20251759" cy="18180272"/>
            <a:chOff x="0" y="0"/>
            <a:chExt cx="5333797" cy="47882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33797" cy="4788220"/>
            </a:xfrm>
            <a:custGeom>
              <a:avLst/>
              <a:gdLst/>
              <a:ahLst/>
              <a:cxnLst/>
              <a:rect r="r" b="b" t="t" l="l"/>
              <a:pathLst>
                <a:path h="4788220" w="5333797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true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4488" y="5469038"/>
            <a:ext cx="16230600" cy="7770400"/>
          </a:xfrm>
          <a:custGeom>
            <a:avLst/>
            <a:gdLst/>
            <a:ahLst/>
            <a:cxnLst/>
            <a:rect r="r" b="b" t="t" l="l"/>
            <a:pathLst>
              <a:path h="7770400" w="16230600">
                <a:moveTo>
                  <a:pt x="0" y="0"/>
                </a:moveTo>
                <a:lnTo>
                  <a:pt x="16230600" y="0"/>
                </a:lnTo>
                <a:lnTo>
                  <a:pt x="16230600" y="7770400"/>
                </a:lnTo>
                <a:lnTo>
                  <a:pt x="0" y="777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0871" y="4001801"/>
            <a:ext cx="14126257" cy="222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1"/>
              </a:lnSpc>
            </a:pPr>
            <a:r>
              <a:rPr lang="en-US" b="true" sz="14279" spc="-5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DAGhVr-sWpk</dc:identifier>
  <dcterms:modified xsi:type="dcterms:W3CDTF">2011-08-01T06:04:30Z</dcterms:modified>
  <cp:revision>1</cp:revision>
  <dc:title>Snake Game</dc:title>
</cp:coreProperties>
</file>